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848" r:id="rId2"/>
    <p:sldId id="954" r:id="rId3"/>
    <p:sldId id="953" r:id="rId4"/>
    <p:sldId id="928" r:id="rId5"/>
    <p:sldId id="931" r:id="rId6"/>
    <p:sldId id="958" r:id="rId7"/>
    <p:sldId id="956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g Cernavin" initials="OC" lastIdx="5" clrIdx="0">
    <p:extLst>
      <p:ext uri="{19B8F6BF-5375-455C-9EA6-DF929625EA0E}">
        <p15:presenceInfo xmlns:p15="http://schemas.microsoft.com/office/powerpoint/2012/main" userId="Oleg Cernav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2382BE"/>
    <a:srgbClr val="2C3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76774" autoAdjust="0"/>
  </p:normalViewPr>
  <p:slideViewPr>
    <p:cSldViewPr snapToGrid="0">
      <p:cViewPr varScale="1">
        <p:scale>
          <a:sx n="60" d="100"/>
          <a:sy n="60" d="100"/>
        </p:scale>
        <p:origin x="134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EEBB-288F-40AB-987B-3B127686787A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DC5EE-7E02-4444-BC42-D1073ABEC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83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DC5EE-7E02-4444-BC42-D1073ABECCA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74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DC5EE-7E02-4444-BC42-D1073ABECCA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95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DC5EE-7E02-4444-BC42-D1073ABECCA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61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elplatzhalter 1"/>
          <p:cNvSpPr>
            <a:spLocks noGrp="1"/>
          </p:cNvSpPr>
          <p:nvPr>
            <p:ph type="ctrTitle" hasCustomPrompt="1"/>
          </p:nvPr>
        </p:nvSpPr>
        <p:spPr>
          <a:xfrm>
            <a:off x="5351318" y="2286000"/>
            <a:ext cx="5926282" cy="1143000"/>
          </a:xfrm>
        </p:spPr>
        <p:txBody>
          <a:bodyPr anchor="b"/>
          <a:lstStyle>
            <a:lvl1pPr>
              <a:defRPr sz="3600">
                <a:latin typeface="Tahoma" charset="0"/>
              </a:defRPr>
            </a:lvl1pPr>
          </a:lstStyle>
          <a:p>
            <a:pPr lvl="0"/>
            <a:r>
              <a:rPr lang="de-DE" noProof="0" dirty="0"/>
              <a:t>OM-Zeichen-Datenbank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 hasCustomPrompt="1"/>
          </p:nvPr>
        </p:nvSpPr>
        <p:spPr>
          <a:xfrm>
            <a:off x="5351318" y="3429000"/>
            <a:ext cx="5926282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_______________________________________</a:t>
            </a:r>
          </a:p>
          <a:p>
            <a:pPr lvl="0"/>
            <a:r>
              <a:rPr lang="de-DE" noProof="0" dirty="0"/>
              <a:t>Name Datum VA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351318" y="6465944"/>
            <a:ext cx="3838981" cy="217768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/>
              <a:t>© Offensive Mittelstand – „Gemeinsam für gute Unternehmen“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AA61564-A9BA-3799-8CE5-71095A86F935}"/>
              </a:ext>
            </a:extLst>
          </p:cNvPr>
          <p:cNvGrpSpPr/>
          <p:nvPr userDrawn="1"/>
        </p:nvGrpSpPr>
        <p:grpSpPr>
          <a:xfrm>
            <a:off x="0" y="0"/>
            <a:ext cx="5029200" cy="6858000"/>
            <a:chOff x="0" y="0"/>
            <a:chExt cx="5029200" cy="6858000"/>
          </a:xfrm>
        </p:grpSpPr>
        <p:pic>
          <p:nvPicPr>
            <p:cNvPr id="4" name="Grafik 3" descr="Ein Bild, das Kleidung, Person, Arbeitskleidung, Ingenieur enthält.&#10;&#10;Automatisch generierte Beschreibung">
              <a:extLst>
                <a:ext uri="{FF2B5EF4-FFF2-40B4-BE49-F238E27FC236}">
                  <a16:creationId xmlns:a16="http://schemas.microsoft.com/office/drawing/2014/main" id="{50A52783-41A2-80F6-0B1C-6C335C33C1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210" r="36116"/>
            <a:stretch/>
          </p:blipFill>
          <p:spPr>
            <a:xfrm>
              <a:off x="0" y="0"/>
              <a:ext cx="5029200" cy="6858000"/>
            </a:xfrm>
            <a:prstGeom prst="rect">
              <a:avLst/>
            </a:prstGeom>
          </p:spPr>
        </p:pic>
        <p:pic>
          <p:nvPicPr>
            <p:cNvPr id="6" name="Grafik 5" descr="Ein Bild, das Text, Schrift enthält.&#10;&#10;Automatisch generierte Beschreibung">
              <a:extLst>
                <a:ext uri="{FF2B5EF4-FFF2-40B4-BE49-F238E27FC236}">
                  <a16:creationId xmlns:a16="http://schemas.microsoft.com/office/drawing/2014/main" id="{EA181B0F-23EF-584F-0B9C-90FF57DBEA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8765" y="5680133"/>
              <a:ext cx="3354729" cy="994220"/>
            </a:xfrm>
            <a:prstGeom prst="rect">
              <a:avLst/>
            </a:prstGeom>
          </p:spPr>
        </p:pic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4D0F45C-B599-B48E-E9B6-8541AA1351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34828" y="6324600"/>
            <a:ext cx="1016000" cy="4248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50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423334" y="1689903"/>
            <a:ext cx="11372849" cy="406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85750" indent="-285750">
              <a:buClr>
                <a:schemeClr val="accent3"/>
              </a:buClr>
              <a:buFont typeface="Tahoma" panose="020B0604030504040204" pitchFamily="34" charset="0"/>
              <a:buChar char="‣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14400" indent="0">
              <a:buClr>
                <a:schemeClr val="accent3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noProof="0" dirty="0"/>
              <a:t>	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268932" y="369366"/>
            <a:ext cx="10079940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Fußzeilenplatzhalter 2">
            <a:extLst>
              <a:ext uri="{FF2B5EF4-FFF2-40B4-BE49-F238E27FC236}">
                <a16:creationId xmlns:a16="http://schemas.microsoft.com/office/drawing/2014/main" id="{AFDCBB0E-50A5-B72C-C361-E7A3CCB5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40722"/>
            <a:ext cx="7844367" cy="365125"/>
          </a:xfrm>
        </p:spPr>
        <p:txBody>
          <a:bodyPr/>
          <a:lstStyle/>
          <a:p>
            <a:pPr algn="l"/>
            <a:r>
              <a:rPr lang="de-DE"/>
              <a:t>© Offensive Mittelstand – „Gemeinsam für gute Unternehmen“</a:t>
            </a:r>
            <a:endParaRPr lang="de-DE" dirty="0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1862008D-E5FF-CBB0-1013-AFA58A30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8312" y="6177243"/>
            <a:ext cx="1016000" cy="424800"/>
          </a:xfrm>
        </p:spPr>
        <p:txBody>
          <a:bodyPr/>
          <a:lstStyle/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874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415116" y="367139"/>
            <a:ext cx="8635100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15116" y="1474789"/>
            <a:ext cx="11381069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780185" y="6147405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/>
              <a:t>© Offensive Mittelstand – „Gemeinsam für gute Unternehmen“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35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-maf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://www.om-maf.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www.om-maf.de/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om-maf.de/suche" TargetMode="External"/><Relationship Id="rId4" Type="http://schemas.openxmlformats.org/officeDocument/2006/relationships/hyperlink" Target="https://www.om-maf.de/kmu/praxishilfen-und-kontakte/praxisimpulse-arbeitsforschung-fuer-km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9A0AABD-A13D-3F9F-D6FD-0504BDAC9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530" y="2853811"/>
            <a:ext cx="6431710" cy="1143000"/>
          </a:xfrm>
        </p:spPr>
        <p:txBody>
          <a:bodyPr/>
          <a:lstStyle/>
          <a:p>
            <a:pPr algn="ctr"/>
            <a:r>
              <a:rPr lang="de-DE" sz="3200" dirty="0"/>
              <a:t>Plattform „Management – Arbeit – Forschung“ (MAF, www.om-maf.de) 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CD9C8AE0-70FD-9033-B262-6225060E6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26" y="3224145"/>
            <a:ext cx="6281239" cy="103304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/>
              <a:t>____________________________________________</a:t>
            </a:r>
          </a:p>
        </p:txBody>
      </p:sp>
      <p:pic>
        <p:nvPicPr>
          <p:cNvPr id="12" name="Grafik 11" descr="Ein Bild, das Kleidung, Person, Arbeitskleidung, Ingenieur enthält.&#10;&#10;Automatisch generierte Beschreibung">
            <a:extLst>
              <a:ext uri="{FF2B5EF4-FFF2-40B4-BE49-F238E27FC236}">
                <a16:creationId xmlns:a16="http://schemas.microsoft.com/office/drawing/2014/main" id="{D721515D-F40A-FC5B-E81C-57AC206514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11" t="1" r="36437" b="536"/>
          <a:stretch/>
        </p:blipFill>
        <p:spPr>
          <a:xfrm>
            <a:off x="7018116" y="2894"/>
            <a:ext cx="5173884" cy="6855106"/>
          </a:xfrm>
          <a:prstGeom prst="rect">
            <a:avLst/>
          </a:prstGeo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CC57FDCE-A40C-9850-54FD-F2A70AAB2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115" y="-7377"/>
            <a:ext cx="5173885" cy="686537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9000">
                <a:schemeClr val="tx1">
                  <a:shade val="30000"/>
                  <a:satMod val="115000"/>
                  <a:tint val="44500"/>
                  <a:satMod val="160000"/>
                  <a:lumMod val="60000"/>
                  <a:lumOff val="40000"/>
                  <a:alpha val="0"/>
                </a:schemeClr>
              </a:gs>
              <a:gs pos="98000">
                <a:schemeClr val="tx1">
                  <a:shade val="30000"/>
                  <a:satMod val="11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DDC5988-D64B-5933-CDD2-FFB746F40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6576" y="6290846"/>
            <a:ext cx="3838981" cy="217768"/>
          </a:xfrm>
        </p:spPr>
        <p:txBody>
          <a:bodyPr/>
          <a:lstStyle/>
          <a:p>
            <a:pPr algn="ctr"/>
            <a:r>
              <a:rPr lang="de-DE" dirty="0"/>
              <a:t>© Offensive Mittelstand – „Gemeinsam für gute Unternehmen“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353712-9DD0-84DD-23F3-15364ADAD8F9}"/>
              </a:ext>
            </a:extLst>
          </p:cNvPr>
          <p:cNvSpPr txBox="1"/>
          <p:nvPr/>
        </p:nvSpPr>
        <p:spPr>
          <a:xfrm>
            <a:off x="6988930" y="6643608"/>
            <a:ext cx="11079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© goodluz/Shutterstock.com </a:t>
            </a:r>
          </a:p>
        </p:txBody>
      </p:sp>
    </p:spTree>
    <p:extLst>
      <p:ext uri="{BB962C8B-B14F-4D97-AF65-F5344CB8AC3E}">
        <p14:creationId xmlns:p14="http://schemas.microsoft.com/office/powerpoint/2010/main" val="162958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1EAA632-454B-F423-76D3-82ABE2BC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2071779"/>
            <a:ext cx="11372849" cy="3554759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dirty="0">
                <a:latin typeface="+mj-lt"/>
              </a:rPr>
              <a:t>Checklisten, Handlungshilfen, Apps etc. - </a:t>
            </a:r>
            <a:r>
              <a:rPr lang="de-DE" sz="2800" b="1" dirty="0">
                <a:latin typeface="+mj-lt"/>
              </a:rPr>
              <a:t>Hilfsmittel</a:t>
            </a:r>
            <a:r>
              <a:rPr lang="de-DE" sz="2800" dirty="0">
                <a:latin typeface="+mj-lt"/>
              </a:rPr>
              <a:t> für die Beratung aus der Forschung gibt es viele, aber wo sind sie zu finden?</a:t>
            </a:r>
          </a:p>
          <a:p>
            <a:pPr marL="0" indent="0" algn="ctr">
              <a:buNone/>
            </a:pPr>
            <a:r>
              <a:rPr lang="de-DE" sz="2800" dirty="0">
                <a:latin typeface="+mj-lt"/>
              </a:rPr>
              <a:t>Eine Google-Suche bringt oft nicht die gewünschten Ergebnisse.</a:t>
            </a:r>
          </a:p>
          <a:p>
            <a:pPr marL="0" indent="0" algn="ctr">
              <a:buNone/>
            </a:pPr>
            <a:endParaRPr lang="de-DE" sz="2800" dirty="0">
              <a:latin typeface="+mj-lt"/>
            </a:endParaRPr>
          </a:p>
          <a:p>
            <a:pPr marL="0" indent="0" algn="ctr">
              <a:buNone/>
            </a:pPr>
            <a:r>
              <a:rPr lang="de-DE" sz="2800" dirty="0">
                <a:latin typeface="+mj-lt"/>
              </a:rPr>
              <a:t>Die </a:t>
            </a:r>
            <a:r>
              <a:rPr lang="de-DE" sz="2800" b="1" dirty="0">
                <a:latin typeface="+mj-lt"/>
                <a:hlinkClick r:id="rId3"/>
              </a:rPr>
              <a:t>Plattform „Management – Arbeit – Forschung“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dirty="0">
                <a:latin typeface="+mj-lt"/>
              </a:rPr>
              <a:t>(MAF, </a:t>
            </a:r>
            <a:r>
              <a:rPr lang="de-DE" sz="2800" dirty="0">
                <a:latin typeface="+mj-lt"/>
                <a:hlinkClick r:id="rId4"/>
              </a:rPr>
              <a:t>www.om-maf.de</a:t>
            </a:r>
            <a:r>
              <a:rPr lang="de-DE" sz="2800" dirty="0">
                <a:latin typeface="+mj-lt"/>
              </a:rPr>
              <a:t>)</a:t>
            </a:r>
          </a:p>
          <a:p>
            <a:pPr marL="0" indent="0" algn="ctr">
              <a:buNone/>
            </a:pPr>
            <a:r>
              <a:rPr lang="de-DE" sz="2800" dirty="0">
                <a:latin typeface="+mj-lt"/>
              </a:rPr>
              <a:t>enthält eine Sammlung von genau diesen Hilfsmitteln.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D049BA-3094-FBF5-07AA-8665838B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beim Wissenstransfer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D79645-0843-2F9B-522B-B59E76E7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© Offensive Mittelstand – „Gemeinsam für gute Unternehmen“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7A99E5-6F09-F287-11F8-54BB6761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1D398FD-00BA-09B1-2D04-6B0B50A4169E}"/>
              </a:ext>
            </a:extLst>
          </p:cNvPr>
          <p:cNvGrpSpPr/>
          <p:nvPr/>
        </p:nvGrpSpPr>
        <p:grpSpPr>
          <a:xfrm>
            <a:off x="4673629" y="5673405"/>
            <a:ext cx="2291257" cy="832442"/>
            <a:chOff x="4522506" y="5701604"/>
            <a:chExt cx="2703879" cy="871392"/>
          </a:xfrm>
        </p:grpSpPr>
        <p:pic>
          <p:nvPicPr>
            <p:cNvPr id="7" name="Grafik 6" descr="Ein Bild, das Grafiken, Design, Grafikdesign, Diagramm enthält.&#10;&#10;KI-generierte Inhalte können fehlerhaft sein.">
              <a:extLst>
                <a:ext uri="{FF2B5EF4-FFF2-40B4-BE49-F238E27FC236}">
                  <a16:creationId xmlns:a16="http://schemas.microsoft.com/office/drawing/2014/main" id="{E3DFA6E2-3162-FF80-C4AC-9B749BF6D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506" y="5701605"/>
              <a:ext cx="1397561" cy="869386"/>
            </a:xfrm>
            <a:prstGeom prst="rect">
              <a:avLst/>
            </a:prstGeom>
          </p:spPr>
        </p:pic>
        <p:pic>
          <p:nvPicPr>
            <p:cNvPr id="8" name="Grafik 7" descr="Ein Bild, das Text, Schrift, Visitenkarte, Screenshot enthält.&#10;&#10;KI-generierte Inhalte können fehlerhaft sein.">
              <a:extLst>
                <a:ext uri="{FF2B5EF4-FFF2-40B4-BE49-F238E27FC236}">
                  <a16:creationId xmlns:a16="http://schemas.microsoft.com/office/drawing/2014/main" id="{F8EDE40C-7755-6B3D-C442-EF31479E2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066" y="5701604"/>
              <a:ext cx="1306319" cy="871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90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860FE32-BC02-6784-06DD-4E2E4125A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7" y="1787350"/>
            <a:ext cx="7361447" cy="3636579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4F40849-FC95-4F97-4AB6-F9B764CE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Plattform „Management – Arbeit – Forschung“ </a:t>
            </a:r>
            <a:br>
              <a:rPr lang="de-DE" dirty="0"/>
            </a:br>
            <a:r>
              <a:rPr lang="de-DE" dirty="0"/>
              <a:t>(MAF, www.om-maf.de)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F437FE-2709-4305-E381-678A3B86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© Offensive Mittelstand – „Gemeinsam für gute Unternehmen“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822A25-0C95-7424-0776-C5CD63AD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66BA24-176D-902F-6B23-347AACB0EF93}"/>
              </a:ext>
            </a:extLst>
          </p:cNvPr>
          <p:cNvSpPr txBox="1"/>
          <p:nvPr/>
        </p:nvSpPr>
        <p:spPr>
          <a:xfrm>
            <a:off x="7956003" y="2020591"/>
            <a:ext cx="40183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eine Plattform, auf der Beratende, Betriebsräte und Führungskräfte von KMU Hilfsmittel aus der Arbeitsforschung finden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alle Angebote sind kostenlos</a:t>
            </a:r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Ziel der Plattform: Verbesserung des Wissenstransfers zwischen Forschung und Praxis; Produkte und Ergebnisse aus Projekten zugänglich machen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sz="2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8EFA8D5-D92B-4B3A-BEA2-A5616814BABA}"/>
              </a:ext>
            </a:extLst>
          </p:cNvPr>
          <p:cNvGrpSpPr/>
          <p:nvPr/>
        </p:nvGrpSpPr>
        <p:grpSpPr>
          <a:xfrm>
            <a:off x="4673629" y="5673405"/>
            <a:ext cx="2291257" cy="832442"/>
            <a:chOff x="4522506" y="5701604"/>
            <a:chExt cx="2703879" cy="871392"/>
          </a:xfrm>
        </p:grpSpPr>
        <p:pic>
          <p:nvPicPr>
            <p:cNvPr id="6" name="Grafik 5" descr="Ein Bild, das Grafiken, Design, Grafikdesign, Diagramm enthält.&#10;&#10;KI-generierte Inhalte können fehlerhaft sein.">
              <a:extLst>
                <a:ext uri="{FF2B5EF4-FFF2-40B4-BE49-F238E27FC236}">
                  <a16:creationId xmlns:a16="http://schemas.microsoft.com/office/drawing/2014/main" id="{47256830-7C47-31BA-E284-4F3397083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506" y="5701605"/>
              <a:ext cx="1397561" cy="869386"/>
            </a:xfrm>
            <a:prstGeom prst="rect">
              <a:avLst/>
            </a:prstGeom>
          </p:spPr>
        </p:pic>
        <p:pic>
          <p:nvPicPr>
            <p:cNvPr id="9" name="Grafik 8" descr="Ein Bild, das Text, Schrift, Visitenkarte, Screenshot enthält.&#10;&#10;KI-generierte Inhalte können fehlerhaft sein.">
              <a:extLst>
                <a:ext uri="{FF2B5EF4-FFF2-40B4-BE49-F238E27FC236}">
                  <a16:creationId xmlns:a16="http://schemas.microsoft.com/office/drawing/2014/main" id="{009410B9-C7D3-7A36-1D71-390736DC4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066" y="5701604"/>
              <a:ext cx="1306319" cy="871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34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77D0C75-ACE9-6C78-FEAB-8F790E39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Praxisimpulse Arbeitsforschung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5B79D5-457A-A8CD-5101-CCDB0142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© Offensive Mittelstand – „Gemeinsam für gute Unternehmen“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44F69F-1219-C772-781A-A247F1C3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07C2369-316E-C327-4EF7-2EFCC1038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62" y="1954764"/>
            <a:ext cx="2460407" cy="3481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1428C07-C8A4-DF57-BFDD-B4B7BCD890B0}"/>
              </a:ext>
            </a:extLst>
          </p:cNvPr>
          <p:cNvSpPr txBox="1"/>
          <p:nvPr/>
        </p:nvSpPr>
        <p:spPr>
          <a:xfrm>
            <a:off x="6372298" y="1433531"/>
            <a:ext cx="52972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Beschreibung und Erläuterung der Hilfsmittel auf maximal zwei Seiten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Checklisten, Software Tools, Handlungshilfen, Infotexte, Apps u. v. m. werden beschrieben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Aufbau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/>
              <a:t>Inhaltliche Beschreibung des Hilfsmittels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/>
              <a:t>Mehrwert für Beratende / Führungskräfte / Betriebsräte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/>
              <a:t>Nutzen für Beratende / Führungskräfte / Betriebsräte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/>
              <a:t>Kontaktinformationen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/>
              <a:t>Verlinkung und QR-Code zum eigentlichen Hilfsmittel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5677DB-7ECD-B1FC-3B12-2D5D139EF0D9}"/>
              </a:ext>
            </a:extLst>
          </p:cNvPr>
          <p:cNvGrpSpPr/>
          <p:nvPr/>
        </p:nvGrpSpPr>
        <p:grpSpPr>
          <a:xfrm>
            <a:off x="4673629" y="5673405"/>
            <a:ext cx="2291257" cy="832442"/>
            <a:chOff x="4522506" y="5701604"/>
            <a:chExt cx="2703879" cy="871392"/>
          </a:xfrm>
        </p:grpSpPr>
        <p:pic>
          <p:nvPicPr>
            <p:cNvPr id="7" name="Grafik 6" descr="Ein Bild, das Grafiken, Design, Grafikdesign, Diagramm enthält.&#10;&#10;KI-generierte Inhalte können fehlerhaft sein.">
              <a:extLst>
                <a:ext uri="{FF2B5EF4-FFF2-40B4-BE49-F238E27FC236}">
                  <a16:creationId xmlns:a16="http://schemas.microsoft.com/office/drawing/2014/main" id="{A65FA23D-6034-81EA-E13C-9FABEDA7D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506" y="5701605"/>
              <a:ext cx="1397561" cy="869386"/>
            </a:xfrm>
            <a:prstGeom prst="rect">
              <a:avLst/>
            </a:prstGeom>
          </p:spPr>
        </p:pic>
        <p:pic>
          <p:nvPicPr>
            <p:cNvPr id="8" name="Grafik 7" descr="Ein Bild, das Text, Schrift, Visitenkarte, Screenshot enthält.&#10;&#10;KI-generierte Inhalte können fehlerhaft sein.">
              <a:extLst>
                <a:ext uri="{FF2B5EF4-FFF2-40B4-BE49-F238E27FC236}">
                  <a16:creationId xmlns:a16="http://schemas.microsoft.com/office/drawing/2014/main" id="{A758BB79-954F-80F4-3A2C-D4890C514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066" y="5701604"/>
              <a:ext cx="1306319" cy="871392"/>
            </a:xfrm>
            <a:prstGeom prst="rect">
              <a:avLst/>
            </a:prstGeom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31D91759-43A5-BC6F-7D3D-E58EF3B99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5" y="1688076"/>
            <a:ext cx="2523541" cy="3481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33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3D303F7-DE48-73E9-4409-D760D33E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Zielgruppenorientierung &amp; Themengebiete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C4E5-DEBB-CF45-9EF2-10F1CF5A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© Offensive Mittelstand – „Gemeinsam für gute Unternehmen“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4371EF-8D57-17D5-18C2-B290F1FE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A818EC-4629-F3F2-9F58-4C2A1D8FF155}"/>
              </a:ext>
            </a:extLst>
          </p:cNvPr>
          <p:cNvSpPr txBox="1"/>
          <p:nvPr/>
        </p:nvSpPr>
        <p:spPr>
          <a:xfrm>
            <a:off x="241338" y="1628676"/>
            <a:ext cx="6363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Jeder Praxisimpuls wird in dreifacher Ausführung verfasst. In der „</a:t>
            </a:r>
            <a:r>
              <a:rPr lang="de-DE" sz="2000" b="1" dirty="0"/>
              <a:t>Sprache</a:t>
            </a:r>
            <a:r>
              <a:rPr lang="de-DE" sz="2000" dirty="0"/>
              <a:t>“ 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Beratenden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Führungskräfte von KMU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Betriebsräte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4578550-9656-DCED-4034-0A8E091D1F5C}"/>
              </a:ext>
            </a:extLst>
          </p:cNvPr>
          <p:cNvSpPr txBox="1"/>
          <p:nvPr/>
        </p:nvSpPr>
        <p:spPr>
          <a:xfrm>
            <a:off x="9678958" y="2214235"/>
            <a:ext cx="2488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Aufteilung in </a:t>
            </a:r>
            <a:r>
              <a:rPr lang="de-DE" b="1" dirty="0"/>
              <a:t>sechs Themengebiete </a:t>
            </a:r>
            <a:r>
              <a:rPr lang="de-DE" dirty="0"/>
              <a:t>ermöglicht einfaches Auffinden der Praxisimpulse 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2156B8D-CE1E-8617-02C3-3D9090FE997D}"/>
              </a:ext>
            </a:extLst>
          </p:cNvPr>
          <p:cNvCxnSpPr>
            <a:cxnSpLocks/>
          </p:cNvCxnSpPr>
          <p:nvPr/>
        </p:nvCxnSpPr>
        <p:spPr>
          <a:xfrm flipH="1">
            <a:off x="9459310" y="3755400"/>
            <a:ext cx="1271752" cy="101950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3630874-802D-26B5-8F3F-AC9B689E5CB6}"/>
              </a:ext>
            </a:extLst>
          </p:cNvPr>
          <p:cNvGrpSpPr/>
          <p:nvPr/>
        </p:nvGrpSpPr>
        <p:grpSpPr>
          <a:xfrm>
            <a:off x="4673629" y="5673405"/>
            <a:ext cx="2291257" cy="832442"/>
            <a:chOff x="4522506" y="5701604"/>
            <a:chExt cx="2703879" cy="871392"/>
          </a:xfrm>
        </p:grpSpPr>
        <p:pic>
          <p:nvPicPr>
            <p:cNvPr id="6" name="Grafik 5" descr="Ein Bild, das Grafiken, Design, Grafikdesign, Diagramm enthält.&#10;&#10;KI-generierte Inhalte können fehlerhaft sein.">
              <a:extLst>
                <a:ext uri="{FF2B5EF4-FFF2-40B4-BE49-F238E27FC236}">
                  <a16:creationId xmlns:a16="http://schemas.microsoft.com/office/drawing/2014/main" id="{E92C63F4-6C30-E0B0-DDF6-F9FAB05DE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506" y="5701605"/>
              <a:ext cx="1397561" cy="869386"/>
            </a:xfrm>
            <a:prstGeom prst="rect">
              <a:avLst/>
            </a:prstGeom>
          </p:spPr>
        </p:pic>
        <p:pic>
          <p:nvPicPr>
            <p:cNvPr id="8" name="Grafik 7" descr="Ein Bild, das Text, Schrift, Visitenkarte, Screenshot enthält.&#10;&#10;KI-generierte Inhalte können fehlerhaft sein.">
              <a:extLst>
                <a:ext uri="{FF2B5EF4-FFF2-40B4-BE49-F238E27FC236}">
                  <a16:creationId xmlns:a16="http://schemas.microsoft.com/office/drawing/2014/main" id="{26549799-F17B-9C27-AB42-1B5E0A692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066" y="5701604"/>
              <a:ext cx="1306319" cy="871392"/>
            </a:xfrm>
            <a:prstGeom prst="rect">
              <a:avLst/>
            </a:prstGeom>
          </p:spPr>
        </p:pic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E6A94D83-C654-2197-5F45-B1FD00E59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14" y="1637018"/>
            <a:ext cx="2631221" cy="40455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CB53E4D-1452-AC2E-4DAB-D9EBBFB9D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64" y="2974766"/>
            <a:ext cx="2449327" cy="2698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33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CF3C4-772E-CE19-0E07-F10234868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1163AD-08B1-8BD0-E216-6719A0FA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Suchfunktion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9908E5-3547-E827-7BBC-FF2D92AF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© Offensive Mittelstand – „Gemeinsam für gute Unternehmen“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6F777-C6AF-CE80-083B-24FD0FA5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7713E2-33EB-ABB8-BCA7-592138C85BF4}"/>
              </a:ext>
            </a:extLst>
          </p:cNvPr>
          <p:cNvSpPr txBox="1"/>
          <p:nvPr/>
        </p:nvSpPr>
        <p:spPr>
          <a:xfrm>
            <a:off x="8632255" y="2856689"/>
            <a:ext cx="3433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Mithilfe der </a:t>
            </a:r>
            <a:r>
              <a:rPr lang="de-DE" sz="2000" b="1" dirty="0">
                <a:solidFill>
                  <a:srgbClr val="C00000"/>
                </a:solidFill>
              </a:rPr>
              <a:t>Suchfunktion</a:t>
            </a:r>
            <a:r>
              <a:rPr lang="de-DE" sz="2000" dirty="0"/>
              <a:t> können Produkte einfach nach folgenden Kriterien gefunden werden: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Thema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Art des Inhaltes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Zielgruppe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2C9D8FE-A268-6EE6-76C0-707E4BCC31C5}"/>
              </a:ext>
            </a:extLst>
          </p:cNvPr>
          <p:cNvCxnSpPr>
            <a:cxnSpLocks/>
          </p:cNvCxnSpPr>
          <p:nvPr/>
        </p:nvCxnSpPr>
        <p:spPr>
          <a:xfrm flipH="1" flipV="1">
            <a:off x="8557107" y="2089400"/>
            <a:ext cx="530126" cy="45878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40C1DB77-4364-8908-D19F-4C55518B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28" y="1250655"/>
            <a:ext cx="6661542" cy="4581566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5187E43-128A-60F6-0B19-B91A6B871F53}"/>
              </a:ext>
            </a:extLst>
          </p:cNvPr>
          <p:cNvGrpSpPr/>
          <p:nvPr/>
        </p:nvGrpSpPr>
        <p:grpSpPr>
          <a:xfrm>
            <a:off x="4673629" y="5673405"/>
            <a:ext cx="2291257" cy="832442"/>
            <a:chOff x="4522506" y="5701604"/>
            <a:chExt cx="2703879" cy="871392"/>
          </a:xfrm>
        </p:grpSpPr>
        <p:pic>
          <p:nvPicPr>
            <p:cNvPr id="6" name="Grafik 5" descr="Ein Bild, das Grafiken, Design, Grafikdesign, Diagramm enthält.&#10;&#10;KI-generierte Inhalte können fehlerhaft sein.">
              <a:extLst>
                <a:ext uri="{FF2B5EF4-FFF2-40B4-BE49-F238E27FC236}">
                  <a16:creationId xmlns:a16="http://schemas.microsoft.com/office/drawing/2014/main" id="{ADD35998-A0B5-B524-201F-376CA759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506" y="5701605"/>
              <a:ext cx="1397561" cy="869386"/>
            </a:xfrm>
            <a:prstGeom prst="rect">
              <a:avLst/>
            </a:prstGeom>
          </p:spPr>
        </p:pic>
        <p:pic>
          <p:nvPicPr>
            <p:cNvPr id="8" name="Grafik 7" descr="Ein Bild, das Text, Schrift, Visitenkarte, Screenshot enthält.&#10;&#10;KI-generierte Inhalte können fehlerhaft sein.">
              <a:extLst>
                <a:ext uri="{FF2B5EF4-FFF2-40B4-BE49-F238E27FC236}">
                  <a16:creationId xmlns:a16="http://schemas.microsoft.com/office/drawing/2014/main" id="{AE633ACE-5531-6F43-76F6-2F9B31226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066" y="5701604"/>
              <a:ext cx="1306319" cy="871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18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BA8B98C-FA84-91DD-196E-518A1DA33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1"/>
              </a:buClr>
              <a:buAutoNum type="arabicParenR"/>
            </a:pPr>
            <a:r>
              <a:rPr lang="de-DE" sz="2800" b="1" dirty="0">
                <a:latin typeface="+mj-lt"/>
                <a:hlinkClick r:id="rId3"/>
              </a:rPr>
              <a:t>Plattform „Management – Arbeit – Forschung“</a:t>
            </a:r>
            <a:endParaRPr lang="de-DE" sz="2800" dirty="0">
              <a:latin typeface="+mj-lt"/>
            </a:endParaRPr>
          </a:p>
          <a:p>
            <a:pPr marL="342900" indent="-342900">
              <a:buClr>
                <a:schemeClr val="tx1"/>
              </a:buClr>
              <a:buAutoNum type="arabicParenR"/>
            </a:pPr>
            <a:r>
              <a:rPr lang="de-DE" sz="2800" b="1" dirty="0">
                <a:latin typeface="+mj-lt"/>
                <a:hlinkClick r:id="rId4"/>
              </a:rPr>
              <a:t>Praxisimpulse Arbeitsforschung</a:t>
            </a:r>
            <a:endParaRPr lang="de-DE" sz="2800" dirty="0">
              <a:latin typeface="+mj-lt"/>
            </a:endParaRPr>
          </a:p>
          <a:p>
            <a:pPr marL="342900" indent="-342900">
              <a:buClr>
                <a:schemeClr val="tx1"/>
              </a:buClr>
              <a:buAutoNum type="arabicParenR"/>
            </a:pPr>
            <a:r>
              <a:rPr lang="de-DE" sz="2800" b="1" dirty="0">
                <a:latin typeface="+mj-lt"/>
                <a:hlinkClick r:id="rId5"/>
              </a:rPr>
              <a:t>Suchfunktion</a:t>
            </a:r>
            <a:endParaRPr lang="de-DE" sz="2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08A52E-7FA9-493F-69C7-0F1FFF78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ist die Plattform „Management – Arbeit – Forschung“ zu finden?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8B6CD2-A1C8-D4C8-8F52-A4CF1B17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© Offensive Mittelstand – „Gemeinsam für gute Unternehmen“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7314EF-E595-CCB6-A8A4-D1918C83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9F74463-EC9C-AC6A-1613-5F10A5C60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95" y="2201201"/>
            <a:ext cx="3040117" cy="3040117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22485C4-F367-6690-C840-4ADAB3982B1D}"/>
              </a:ext>
            </a:extLst>
          </p:cNvPr>
          <p:cNvGrpSpPr/>
          <p:nvPr/>
        </p:nvGrpSpPr>
        <p:grpSpPr>
          <a:xfrm>
            <a:off x="4673629" y="5673405"/>
            <a:ext cx="2291257" cy="832442"/>
            <a:chOff x="4522506" y="5701604"/>
            <a:chExt cx="2703879" cy="871392"/>
          </a:xfrm>
        </p:grpSpPr>
        <p:pic>
          <p:nvPicPr>
            <p:cNvPr id="8" name="Grafik 7" descr="Ein Bild, das Grafiken, Design, Grafikdesign, Diagramm enthält.&#10;&#10;KI-generierte Inhalte können fehlerhaft sein.">
              <a:extLst>
                <a:ext uri="{FF2B5EF4-FFF2-40B4-BE49-F238E27FC236}">
                  <a16:creationId xmlns:a16="http://schemas.microsoft.com/office/drawing/2014/main" id="{95448329-B9E9-58B0-9EF6-72E284E86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506" y="5701605"/>
              <a:ext cx="1397561" cy="869386"/>
            </a:xfrm>
            <a:prstGeom prst="rect">
              <a:avLst/>
            </a:prstGeom>
          </p:spPr>
        </p:pic>
        <p:pic>
          <p:nvPicPr>
            <p:cNvPr id="9" name="Grafik 8" descr="Ein Bild, das Text, Schrift, Visitenkarte, Screenshot enthält.&#10;&#10;KI-generierte Inhalte können fehlerhaft sein.">
              <a:extLst>
                <a:ext uri="{FF2B5EF4-FFF2-40B4-BE49-F238E27FC236}">
                  <a16:creationId xmlns:a16="http://schemas.microsoft.com/office/drawing/2014/main" id="{2114C79A-F007-03D4-CEB6-68B0FD1C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066" y="5701604"/>
              <a:ext cx="1306319" cy="871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7482277"/>
      </p:ext>
    </p:extLst>
  </p:cSld>
  <p:clrMapOvr>
    <a:masterClrMapping/>
  </p:clrMapOvr>
</p:sld>
</file>

<file path=ppt/theme/theme1.xml><?xml version="1.0" encoding="utf-8"?>
<a:theme xmlns:a="http://schemas.openxmlformats.org/drawingml/2006/main" name="OM_Folienmaster">
  <a:themeElements>
    <a:clrScheme name="Benutzerdefiniert 2">
      <a:dk1>
        <a:srgbClr val="161818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_Folienmaster_neu" id="{696C023C-AE38-482A-997A-92CA954E7E10}" vid="{1D0E5E38-2D83-4C0E-984C-0A7CBF9BBBE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Praxisimpulse neu</Template>
  <TotalTime>0</TotalTime>
  <Words>355</Words>
  <Application>Microsoft Office PowerPoint</Application>
  <PresentationFormat>Breitbild</PresentationFormat>
  <Paragraphs>57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OM_Folienmaster</vt:lpstr>
      <vt:lpstr>Plattform „Management – Arbeit – Forschung“ (MAF, www.om-maf.de)  </vt:lpstr>
      <vt:lpstr>Problem beim Wissenstransfer</vt:lpstr>
      <vt:lpstr>Plattform „Management – Arbeit – Forschung“  (MAF, www.om-maf.de)</vt:lpstr>
      <vt:lpstr>Praxisimpulse Arbeitsforschung</vt:lpstr>
      <vt:lpstr>Zielgruppenorientierung &amp; Themengebiete</vt:lpstr>
      <vt:lpstr>Suchfunktion</vt:lpstr>
      <vt:lpstr>Wo ist die Plattform „Management – Arbeit – Forschung“ zu finden?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Nele</dc:creator>
  <cp:lastModifiedBy>Alina YAKOVENKO | MICROSOFT O365 CSP-BUSINESS</cp:lastModifiedBy>
  <cp:revision>34</cp:revision>
  <dcterms:created xsi:type="dcterms:W3CDTF">2024-07-23T13:37:39Z</dcterms:created>
  <dcterms:modified xsi:type="dcterms:W3CDTF">2026-04-14T07:45:11Z</dcterms:modified>
</cp:coreProperties>
</file>