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  <p:sldMasterId id="2147483869" r:id="rId2"/>
    <p:sldMasterId id="2147483877" r:id="rId3"/>
  </p:sldMasterIdLst>
  <p:notesMasterIdLst>
    <p:notesMasterId r:id="rId12"/>
  </p:notesMasterIdLst>
  <p:handoutMasterIdLst>
    <p:handoutMasterId r:id="rId13"/>
  </p:handoutMasterIdLst>
  <p:sldIdLst>
    <p:sldId id="350" r:id="rId4"/>
    <p:sldId id="804" r:id="rId5"/>
    <p:sldId id="805" r:id="rId6"/>
    <p:sldId id="781" r:id="rId7"/>
    <p:sldId id="803" r:id="rId8"/>
    <p:sldId id="806" r:id="rId9"/>
    <p:sldId id="807" r:id="rId10"/>
    <p:sldId id="797" r:id="rId11"/>
  </p:sldIdLst>
  <p:sldSz cx="9144000" cy="6858000" type="screen4x3"/>
  <p:notesSz cx="6797675" cy="9926638"/>
  <p:defaultTextStyle>
    <a:defPPr>
      <a:defRPr lang="de-DE"/>
    </a:defPPr>
    <a:lvl1pPr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1pPr>
    <a:lvl2pPr marL="4572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2pPr>
    <a:lvl3pPr marL="9144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3pPr>
    <a:lvl4pPr marL="13716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4pPr>
    <a:lvl5pPr marL="1828800" algn="ctr" defTabSz="457200" rtl="0" eaLnBrk="0" fontAlgn="base" hangingPunct="0">
      <a:spcBef>
        <a:spcPct val="20000"/>
      </a:spcBef>
      <a:spcAft>
        <a:spcPct val="0"/>
      </a:spcAft>
      <a:buFont typeface="Arial" charset="0"/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6F7878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2">
          <p15:clr>
            <a:srgbClr val="A4A3A4"/>
          </p15:clr>
        </p15:guide>
        <p15:guide id="4" pos="2889">
          <p15:clr>
            <a:srgbClr val="A4A3A4"/>
          </p15:clr>
        </p15:guide>
        <p15:guide id="5" pos="181" userDrawn="1">
          <p15:clr>
            <a:srgbClr val="A4A3A4"/>
          </p15:clr>
        </p15:guide>
        <p15:guide id="6" pos="55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3979A89-BF52-56C4-FC9E-5BFC58C31CFB}" name="Theresa JOERISSEN" initials="TJ" userId="Theresa JOERISSEN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eker, Achim   -AzA2   BMAS" initials="Si" lastIdx="1" clrIdx="0"/>
  <p:cmAuthor id="1" name="Annette Icks" initials="AI" lastIdx="1" clrIdx="1">
    <p:extLst>
      <p:ext uri="{19B8F6BF-5375-455C-9EA6-DF929625EA0E}">
        <p15:presenceInfo xmlns:p15="http://schemas.microsoft.com/office/powerpoint/2012/main" userId="S::icks@ifm365.online::cd4ac5d0-3f60-48af-9e8f-792b449dec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E8296"/>
    <a:srgbClr val="C6CDD2"/>
    <a:srgbClr val="C83C5A"/>
    <a:srgbClr val="C5CDD5"/>
    <a:srgbClr val="336699"/>
    <a:srgbClr val="E6E8E8"/>
    <a:srgbClr val="D38127"/>
    <a:srgbClr val="3399FF"/>
    <a:srgbClr val="6B0A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427" autoAdjust="0"/>
  </p:normalViewPr>
  <p:slideViewPr>
    <p:cSldViewPr snapToGrid="0" snapToObjects="1" showGuides="1">
      <p:cViewPr varScale="1">
        <p:scale>
          <a:sx n="65" d="100"/>
          <a:sy n="65" d="100"/>
        </p:scale>
        <p:origin x="1910" y="38"/>
      </p:cViewPr>
      <p:guideLst>
        <p:guide orient="horz" pos="2160"/>
        <p:guide orient="horz" pos="935"/>
        <p:guide orient="horz" pos="3832"/>
        <p:guide pos="2889"/>
        <p:guide pos="181"/>
        <p:guide pos="5573"/>
      </p:guideLst>
    </p:cSldViewPr>
  </p:slideViewPr>
  <p:outlineViewPr>
    <p:cViewPr>
      <p:scale>
        <a:sx n="33" d="100"/>
        <a:sy n="33" d="100"/>
      </p:scale>
      <p:origin x="0" y="-4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67"/>
    </p:cViewPr>
  </p:sorterViewPr>
  <p:notesViewPr>
    <p:cSldViewPr snapToGrid="0" snapToObjects="1" showGuides="1">
      <p:cViewPr varScale="1">
        <p:scale>
          <a:sx n="71" d="100"/>
          <a:sy n="71" d="100"/>
        </p:scale>
        <p:origin x="3484" y="6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8/10/relationships/authors" Target="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E7BD4D-B171-407B-A2E8-C31A558651F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4AD435-3E94-449E-9AC9-CA8A7E4190C0}">
      <dgm:prSet/>
      <dgm:spPr/>
      <dgm:t>
        <a:bodyPr/>
        <a:lstStyle/>
        <a:p>
          <a:r>
            <a:rPr lang="de-DE" dirty="0"/>
            <a:t>Zielgruppenspezifische Ansprache und Aufbereitung</a:t>
          </a:r>
          <a:endParaRPr lang="en-US" dirty="0"/>
        </a:p>
      </dgm:t>
    </dgm:pt>
    <dgm:pt modelId="{D31EC1D3-5D51-4FFE-A455-742F6055D26D}" type="parTrans" cxnId="{0F0E825B-2A33-456D-9C0F-BA93BB0780F2}">
      <dgm:prSet/>
      <dgm:spPr/>
      <dgm:t>
        <a:bodyPr/>
        <a:lstStyle/>
        <a:p>
          <a:endParaRPr lang="en-US"/>
        </a:p>
      </dgm:t>
    </dgm:pt>
    <dgm:pt modelId="{82A2F4F1-ABCB-4A52-883A-6D4E54A1CC8C}" type="sibTrans" cxnId="{0F0E825B-2A33-456D-9C0F-BA93BB0780F2}">
      <dgm:prSet/>
      <dgm:spPr/>
      <dgm:t>
        <a:bodyPr/>
        <a:lstStyle/>
        <a:p>
          <a:endParaRPr lang="en-US"/>
        </a:p>
      </dgm:t>
    </dgm:pt>
    <dgm:pt modelId="{AEE88770-0114-4778-8639-AF54CF7DFDA5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de-DE" b="0" dirty="0">
              <a:solidFill>
                <a:schemeClr val="accent1"/>
              </a:solidFill>
            </a:rPr>
            <a:t>Führungskräfte in KMU</a:t>
          </a:r>
          <a:endParaRPr lang="en-US" dirty="0">
            <a:solidFill>
              <a:schemeClr val="accent1"/>
            </a:solidFill>
          </a:endParaRPr>
        </a:p>
      </dgm:t>
    </dgm:pt>
    <dgm:pt modelId="{609D16E6-DF26-471D-B6EF-9D313BE99EAF}" type="parTrans" cxnId="{9D301264-9B2B-4A10-84FD-FA164AD6A0C2}">
      <dgm:prSet/>
      <dgm:spPr/>
      <dgm:t>
        <a:bodyPr/>
        <a:lstStyle/>
        <a:p>
          <a:endParaRPr lang="en-US"/>
        </a:p>
      </dgm:t>
    </dgm:pt>
    <dgm:pt modelId="{3844BE8B-3750-4FC7-886E-3F3D7B8B8C91}" type="sibTrans" cxnId="{9D301264-9B2B-4A10-84FD-FA164AD6A0C2}">
      <dgm:prSet/>
      <dgm:spPr/>
      <dgm:t>
        <a:bodyPr/>
        <a:lstStyle/>
        <a:p>
          <a:endParaRPr lang="en-US"/>
        </a:p>
      </dgm:t>
    </dgm:pt>
    <dgm:pt modelId="{7C700F74-2945-4F1A-84E5-93FB47E48649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de-DE" b="0" dirty="0">
              <a:solidFill>
                <a:schemeClr val="accent1"/>
              </a:solidFill>
            </a:rPr>
            <a:t>Beratende intermediärer Organisationen</a:t>
          </a:r>
          <a:endParaRPr lang="en-US" dirty="0">
            <a:solidFill>
              <a:schemeClr val="accent1"/>
            </a:solidFill>
          </a:endParaRPr>
        </a:p>
      </dgm:t>
    </dgm:pt>
    <dgm:pt modelId="{5FA25CA3-F475-4972-A605-F36FA4B9E3C6}" type="parTrans" cxnId="{CFA665A8-73A6-4061-B4AA-C387953E82BB}">
      <dgm:prSet/>
      <dgm:spPr/>
      <dgm:t>
        <a:bodyPr/>
        <a:lstStyle/>
        <a:p>
          <a:endParaRPr lang="en-US"/>
        </a:p>
      </dgm:t>
    </dgm:pt>
    <dgm:pt modelId="{14D96292-424A-4019-AB53-AAA3BF51205C}" type="sibTrans" cxnId="{CFA665A8-73A6-4061-B4AA-C387953E82BB}">
      <dgm:prSet/>
      <dgm:spPr/>
      <dgm:t>
        <a:bodyPr/>
        <a:lstStyle/>
        <a:p>
          <a:endParaRPr lang="en-US"/>
        </a:p>
      </dgm:t>
    </dgm:pt>
    <dgm:pt modelId="{8D8746B0-FA90-4F88-AE47-64D0BAFC1840}">
      <dgm:prSet/>
      <dgm:spPr>
        <a:ln>
          <a:solidFill>
            <a:schemeClr val="accent1"/>
          </a:solidFill>
        </a:ln>
      </dgm:spPr>
      <dgm:t>
        <a:bodyPr/>
        <a:lstStyle/>
        <a:p>
          <a:r>
            <a:rPr lang="de-DE" b="0" dirty="0">
              <a:solidFill>
                <a:schemeClr val="accent1"/>
              </a:solidFill>
            </a:rPr>
            <a:t>Betriebsräte</a:t>
          </a:r>
          <a:endParaRPr lang="en-US" dirty="0">
            <a:solidFill>
              <a:schemeClr val="accent1"/>
            </a:solidFill>
          </a:endParaRPr>
        </a:p>
      </dgm:t>
    </dgm:pt>
    <dgm:pt modelId="{31886BEF-C558-473D-8E2B-79670A7B94E0}" type="parTrans" cxnId="{C53833F7-3DB4-4F12-872C-82A18B225879}">
      <dgm:prSet/>
      <dgm:spPr/>
      <dgm:t>
        <a:bodyPr/>
        <a:lstStyle/>
        <a:p>
          <a:endParaRPr lang="en-US"/>
        </a:p>
      </dgm:t>
    </dgm:pt>
    <dgm:pt modelId="{8AE82CF3-6906-453E-B36B-027CB919B512}" type="sibTrans" cxnId="{C53833F7-3DB4-4F12-872C-82A18B225879}">
      <dgm:prSet/>
      <dgm:spPr/>
      <dgm:t>
        <a:bodyPr/>
        <a:lstStyle/>
        <a:p>
          <a:endParaRPr lang="en-US"/>
        </a:p>
      </dgm:t>
    </dgm:pt>
    <dgm:pt modelId="{8F77A758-D420-40BF-BEEC-67DE993D931E}">
      <dgm:prSet/>
      <dgm:spPr/>
      <dgm:t>
        <a:bodyPr/>
        <a:lstStyle/>
        <a:p>
          <a:r>
            <a:rPr lang="de-DE" dirty="0"/>
            <a:t>Allen Zielgruppen gerecht werden</a:t>
          </a:r>
          <a:endParaRPr lang="en-US" dirty="0"/>
        </a:p>
      </dgm:t>
    </dgm:pt>
    <dgm:pt modelId="{18E0EF02-8E72-48C2-A514-289D81EF1E23}" type="parTrans" cxnId="{AA7C8B26-097C-4937-9C7D-893B8DAB0B89}">
      <dgm:prSet/>
      <dgm:spPr/>
      <dgm:t>
        <a:bodyPr/>
        <a:lstStyle/>
        <a:p>
          <a:endParaRPr lang="en-US"/>
        </a:p>
      </dgm:t>
    </dgm:pt>
    <dgm:pt modelId="{E5B2ACA3-5B4D-4120-A7CF-63E7FA08CE64}" type="sibTrans" cxnId="{AA7C8B26-097C-4937-9C7D-893B8DAB0B89}">
      <dgm:prSet/>
      <dgm:spPr/>
      <dgm:t>
        <a:bodyPr/>
        <a:lstStyle/>
        <a:p>
          <a:endParaRPr lang="en-US"/>
        </a:p>
      </dgm:t>
    </dgm:pt>
    <dgm:pt modelId="{36DF693B-4CFE-4FCB-A916-741D7B31D4DB}">
      <dgm:prSet/>
      <dgm:spPr/>
      <dgm:t>
        <a:bodyPr/>
        <a:lstStyle/>
        <a:p>
          <a:r>
            <a:rPr lang="de-DE" b="0" dirty="0">
              <a:solidFill>
                <a:schemeClr val="accent1"/>
              </a:solidFill>
            </a:rPr>
            <a:t>Niedrigschwellige Aufbereitung</a:t>
          </a:r>
          <a:endParaRPr lang="en-US" dirty="0">
            <a:solidFill>
              <a:schemeClr val="accent1"/>
            </a:solidFill>
          </a:endParaRPr>
        </a:p>
      </dgm:t>
    </dgm:pt>
    <dgm:pt modelId="{E1A5EEC4-4762-445C-B537-3F9F9D027C2F}" type="parTrans" cxnId="{D9974488-99E9-4B92-B452-8DAA248EFD33}">
      <dgm:prSet/>
      <dgm:spPr/>
      <dgm:t>
        <a:bodyPr/>
        <a:lstStyle/>
        <a:p>
          <a:endParaRPr lang="en-US"/>
        </a:p>
      </dgm:t>
    </dgm:pt>
    <dgm:pt modelId="{BBD5DC4D-3AF8-4AEA-87BC-9D0FE3E84C7E}" type="sibTrans" cxnId="{D9974488-99E9-4B92-B452-8DAA248EFD33}">
      <dgm:prSet/>
      <dgm:spPr/>
      <dgm:t>
        <a:bodyPr/>
        <a:lstStyle/>
        <a:p>
          <a:endParaRPr lang="en-US"/>
        </a:p>
      </dgm:t>
    </dgm:pt>
    <dgm:pt modelId="{6D2FEC05-331F-4F7D-A2B4-A670DE1B32BD}">
      <dgm:prSet/>
      <dgm:spPr/>
      <dgm:t>
        <a:bodyPr/>
        <a:lstStyle/>
        <a:p>
          <a:r>
            <a:rPr lang="de-DE" b="0" dirty="0">
              <a:solidFill>
                <a:schemeClr val="accent1"/>
              </a:solidFill>
            </a:rPr>
            <a:t>„Sprache“ und Kontext der jeweiligen Zielgruppe </a:t>
          </a:r>
          <a:endParaRPr lang="en-US" dirty="0">
            <a:solidFill>
              <a:schemeClr val="accent1"/>
            </a:solidFill>
          </a:endParaRPr>
        </a:p>
      </dgm:t>
    </dgm:pt>
    <dgm:pt modelId="{895CAF0A-F891-4034-80D5-905CB76D7777}" type="parTrans" cxnId="{A9CF4355-39E5-44E3-9E73-EC2E0C5437FB}">
      <dgm:prSet/>
      <dgm:spPr/>
      <dgm:t>
        <a:bodyPr/>
        <a:lstStyle/>
        <a:p>
          <a:endParaRPr lang="en-US"/>
        </a:p>
      </dgm:t>
    </dgm:pt>
    <dgm:pt modelId="{486C0E0C-C661-4866-A9DB-5EA181211DF2}" type="sibTrans" cxnId="{A9CF4355-39E5-44E3-9E73-EC2E0C5437FB}">
      <dgm:prSet/>
      <dgm:spPr/>
      <dgm:t>
        <a:bodyPr/>
        <a:lstStyle/>
        <a:p>
          <a:endParaRPr lang="en-US"/>
        </a:p>
      </dgm:t>
    </dgm:pt>
    <dgm:pt modelId="{3339C275-EE6D-4655-AFC5-24E38426B843}">
      <dgm:prSet/>
      <dgm:spPr/>
      <dgm:t>
        <a:bodyPr/>
        <a:lstStyle/>
        <a:p>
          <a:r>
            <a:rPr lang="de-DE" b="0" dirty="0">
              <a:solidFill>
                <a:schemeClr val="accent1"/>
              </a:solidFill>
            </a:rPr>
            <a:t>Unterschiedliche Relevanz bei verschiedenen Themen</a:t>
          </a:r>
          <a:endParaRPr lang="en-US" dirty="0">
            <a:solidFill>
              <a:schemeClr val="accent1"/>
            </a:solidFill>
          </a:endParaRPr>
        </a:p>
      </dgm:t>
    </dgm:pt>
    <dgm:pt modelId="{18D1B81A-68CA-4783-8577-414237EE525F}" type="parTrans" cxnId="{43819B3E-5DF0-42F2-924D-A15C648D49C8}">
      <dgm:prSet/>
      <dgm:spPr/>
      <dgm:t>
        <a:bodyPr/>
        <a:lstStyle/>
        <a:p>
          <a:endParaRPr lang="en-US"/>
        </a:p>
      </dgm:t>
    </dgm:pt>
    <dgm:pt modelId="{BE7E7782-08F6-4BF1-83CB-62C82E192E28}" type="sibTrans" cxnId="{43819B3E-5DF0-42F2-924D-A15C648D49C8}">
      <dgm:prSet/>
      <dgm:spPr/>
      <dgm:t>
        <a:bodyPr/>
        <a:lstStyle/>
        <a:p>
          <a:endParaRPr lang="en-US"/>
        </a:p>
      </dgm:t>
    </dgm:pt>
    <dgm:pt modelId="{45C1127C-F202-4DE1-ABEA-D1ED8650F1F4}" type="pres">
      <dgm:prSet presAssocID="{ABE7BD4D-B171-407B-A2E8-C31A558651F8}" presName="linear" presStyleCnt="0">
        <dgm:presLayoutVars>
          <dgm:dir/>
          <dgm:animLvl val="lvl"/>
          <dgm:resizeHandles val="exact"/>
        </dgm:presLayoutVars>
      </dgm:prSet>
      <dgm:spPr/>
    </dgm:pt>
    <dgm:pt modelId="{9A117F72-D8F2-4243-AC5C-16E94CFE7ED6}" type="pres">
      <dgm:prSet presAssocID="{514AD435-3E94-449E-9AC9-CA8A7E4190C0}" presName="parentLin" presStyleCnt="0"/>
      <dgm:spPr/>
    </dgm:pt>
    <dgm:pt modelId="{36416E43-EB29-49BA-BE4D-775DA71CE200}" type="pres">
      <dgm:prSet presAssocID="{514AD435-3E94-449E-9AC9-CA8A7E4190C0}" presName="parentLeftMargin" presStyleLbl="node1" presStyleIdx="0" presStyleCnt="2"/>
      <dgm:spPr/>
    </dgm:pt>
    <dgm:pt modelId="{39D620E1-24DD-4B31-9A6C-AE6F803C7E93}" type="pres">
      <dgm:prSet presAssocID="{514AD435-3E94-449E-9AC9-CA8A7E4190C0}" presName="parentText" presStyleLbl="node1" presStyleIdx="0" presStyleCnt="2" custLinFactNeighborX="4929" custLinFactNeighborY="-30264">
        <dgm:presLayoutVars>
          <dgm:chMax val="0"/>
          <dgm:bulletEnabled val="1"/>
        </dgm:presLayoutVars>
      </dgm:prSet>
      <dgm:spPr/>
    </dgm:pt>
    <dgm:pt modelId="{F2F90A28-EC39-4A62-B976-14CC1064798F}" type="pres">
      <dgm:prSet presAssocID="{514AD435-3E94-449E-9AC9-CA8A7E4190C0}" presName="negativeSpace" presStyleCnt="0"/>
      <dgm:spPr/>
    </dgm:pt>
    <dgm:pt modelId="{343BCCDD-C5C9-4E78-A5EC-E4415448CB60}" type="pres">
      <dgm:prSet presAssocID="{514AD435-3E94-449E-9AC9-CA8A7E4190C0}" presName="childText" presStyleLbl="conFgAcc1" presStyleIdx="0" presStyleCnt="2" custLinFactY="-5369" custLinFactNeighborX="-121" custLinFactNeighborY="-100000">
        <dgm:presLayoutVars>
          <dgm:bulletEnabled val="1"/>
        </dgm:presLayoutVars>
      </dgm:prSet>
      <dgm:spPr/>
    </dgm:pt>
    <dgm:pt modelId="{983BA416-2B75-403A-B513-8D2953C89AF9}" type="pres">
      <dgm:prSet presAssocID="{82A2F4F1-ABCB-4A52-883A-6D4E54A1CC8C}" presName="spaceBetweenRectangles" presStyleCnt="0"/>
      <dgm:spPr/>
    </dgm:pt>
    <dgm:pt modelId="{D1646AD9-09C3-4927-93AE-C86516C6BFBF}" type="pres">
      <dgm:prSet presAssocID="{8F77A758-D420-40BF-BEEC-67DE993D931E}" presName="parentLin" presStyleCnt="0"/>
      <dgm:spPr/>
    </dgm:pt>
    <dgm:pt modelId="{C6204FD6-5BAF-443B-ABA4-614FD359B7F1}" type="pres">
      <dgm:prSet presAssocID="{8F77A758-D420-40BF-BEEC-67DE993D931E}" presName="parentLeftMargin" presStyleLbl="node1" presStyleIdx="0" presStyleCnt="2"/>
      <dgm:spPr/>
    </dgm:pt>
    <dgm:pt modelId="{4AD60715-08FD-44BA-997E-A48F2E18DC9D}" type="pres">
      <dgm:prSet presAssocID="{8F77A758-D420-40BF-BEEC-67DE993D93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123AB93-AF46-492A-B419-5884844734CB}" type="pres">
      <dgm:prSet presAssocID="{8F77A758-D420-40BF-BEEC-67DE993D931E}" presName="negativeSpace" presStyleCnt="0"/>
      <dgm:spPr/>
    </dgm:pt>
    <dgm:pt modelId="{1987F203-6B7F-4BCA-99FF-AFF36C4EA8DF}" type="pres">
      <dgm:prSet presAssocID="{8F77A758-D420-40BF-BEEC-67DE993D931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EE1781F-BB9D-4F6F-8A80-83C7B43704A0}" type="presOf" srcId="{3339C275-EE6D-4655-AFC5-24E38426B843}" destId="{1987F203-6B7F-4BCA-99FF-AFF36C4EA8DF}" srcOrd="0" destOrd="2" presId="urn:microsoft.com/office/officeart/2005/8/layout/list1"/>
    <dgm:cxn modelId="{17893122-8C4B-46C4-9446-065D85F3EA69}" type="presOf" srcId="{ABE7BD4D-B171-407B-A2E8-C31A558651F8}" destId="{45C1127C-F202-4DE1-ABEA-D1ED8650F1F4}" srcOrd="0" destOrd="0" presId="urn:microsoft.com/office/officeart/2005/8/layout/list1"/>
    <dgm:cxn modelId="{AA7C8B26-097C-4937-9C7D-893B8DAB0B89}" srcId="{ABE7BD4D-B171-407B-A2E8-C31A558651F8}" destId="{8F77A758-D420-40BF-BEEC-67DE993D931E}" srcOrd="1" destOrd="0" parTransId="{18E0EF02-8E72-48C2-A514-289D81EF1E23}" sibTransId="{E5B2ACA3-5B4D-4120-A7CF-63E7FA08CE64}"/>
    <dgm:cxn modelId="{A28FA12D-97AD-43CF-9DC9-501B4D1DBBF7}" type="presOf" srcId="{8F77A758-D420-40BF-BEEC-67DE993D931E}" destId="{4AD60715-08FD-44BA-997E-A48F2E18DC9D}" srcOrd="1" destOrd="0" presId="urn:microsoft.com/office/officeart/2005/8/layout/list1"/>
    <dgm:cxn modelId="{43819B3E-5DF0-42F2-924D-A15C648D49C8}" srcId="{8F77A758-D420-40BF-BEEC-67DE993D931E}" destId="{3339C275-EE6D-4655-AFC5-24E38426B843}" srcOrd="2" destOrd="0" parTransId="{18D1B81A-68CA-4783-8577-414237EE525F}" sibTransId="{BE7E7782-08F6-4BF1-83CB-62C82E192E28}"/>
    <dgm:cxn modelId="{0F0E825B-2A33-456D-9C0F-BA93BB0780F2}" srcId="{ABE7BD4D-B171-407B-A2E8-C31A558651F8}" destId="{514AD435-3E94-449E-9AC9-CA8A7E4190C0}" srcOrd="0" destOrd="0" parTransId="{D31EC1D3-5D51-4FFE-A455-742F6055D26D}" sibTransId="{82A2F4F1-ABCB-4A52-883A-6D4E54A1CC8C}"/>
    <dgm:cxn modelId="{9D301264-9B2B-4A10-84FD-FA164AD6A0C2}" srcId="{514AD435-3E94-449E-9AC9-CA8A7E4190C0}" destId="{AEE88770-0114-4778-8639-AF54CF7DFDA5}" srcOrd="0" destOrd="0" parTransId="{609D16E6-DF26-471D-B6EF-9D313BE99EAF}" sibTransId="{3844BE8B-3750-4FC7-886E-3F3D7B8B8C91}"/>
    <dgm:cxn modelId="{A9CF4355-39E5-44E3-9E73-EC2E0C5437FB}" srcId="{8F77A758-D420-40BF-BEEC-67DE993D931E}" destId="{6D2FEC05-331F-4F7D-A2B4-A670DE1B32BD}" srcOrd="1" destOrd="0" parTransId="{895CAF0A-F891-4034-80D5-905CB76D7777}" sibTransId="{486C0E0C-C661-4866-A9DB-5EA181211DF2}"/>
    <dgm:cxn modelId="{3E48B77E-74C7-4FA9-9132-A5F88667E741}" type="presOf" srcId="{7C700F74-2945-4F1A-84E5-93FB47E48649}" destId="{343BCCDD-C5C9-4E78-A5EC-E4415448CB60}" srcOrd="0" destOrd="1" presId="urn:microsoft.com/office/officeart/2005/8/layout/list1"/>
    <dgm:cxn modelId="{95145F84-DAFD-4282-B039-5D2840A653AE}" type="presOf" srcId="{AEE88770-0114-4778-8639-AF54CF7DFDA5}" destId="{343BCCDD-C5C9-4E78-A5EC-E4415448CB60}" srcOrd="0" destOrd="0" presId="urn:microsoft.com/office/officeart/2005/8/layout/list1"/>
    <dgm:cxn modelId="{EED25287-F095-49AC-89B9-A5C7E84BAE28}" type="presOf" srcId="{514AD435-3E94-449E-9AC9-CA8A7E4190C0}" destId="{39D620E1-24DD-4B31-9A6C-AE6F803C7E93}" srcOrd="1" destOrd="0" presId="urn:microsoft.com/office/officeart/2005/8/layout/list1"/>
    <dgm:cxn modelId="{D9974488-99E9-4B92-B452-8DAA248EFD33}" srcId="{8F77A758-D420-40BF-BEEC-67DE993D931E}" destId="{36DF693B-4CFE-4FCB-A916-741D7B31D4DB}" srcOrd="0" destOrd="0" parTransId="{E1A5EEC4-4762-445C-B537-3F9F9D027C2F}" sibTransId="{BBD5DC4D-3AF8-4AEA-87BC-9D0FE3E84C7E}"/>
    <dgm:cxn modelId="{5ED7088B-EE0C-4F7E-84F3-CEAD73A777A5}" type="presOf" srcId="{514AD435-3E94-449E-9AC9-CA8A7E4190C0}" destId="{36416E43-EB29-49BA-BE4D-775DA71CE200}" srcOrd="0" destOrd="0" presId="urn:microsoft.com/office/officeart/2005/8/layout/list1"/>
    <dgm:cxn modelId="{A612BA93-47A5-45E4-9036-8908CFAE468F}" type="presOf" srcId="{8D8746B0-FA90-4F88-AE47-64D0BAFC1840}" destId="{343BCCDD-C5C9-4E78-A5EC-E4415448CB60}" srcOrd="0" destOrd="2" presId="urn:microsoft.com/office/officeart/2005/8/layout/list1"/>
    <dgm:cxn modelId="{F46133A7-67D8-4668-911F-58F90C3E12E0}" type="presOf" srcId="{36DF693B-4CFE-4FCB-A916-741D7B31D4DB}" destId="{1987F203-6B7F-4BCA-99FF-AFF36C4EA8DF}" srcOrd="0" destOrd="0" presId="urn:microsoft.com/office/officeart/2005/8/layout/list1"/>
    <dgm:cxn modelId="{CFA665A8-73A6-4061-B4AA-C387953E82BB}" srcId="{514AD435-3E94-449E-9AC9-CA8A7E4190C0}" destId="{7C700F74-2945-4F1A-84E5-93FB47E48649}" srcOrd="1" destOrd="0" parTransId="{5FA25CA3-F475-4972-A605-F36FA4B9E3C6}" sibTransId="{14D96292-424A-4019-AB53-AAA3BF51205C}"/>
    <dgm:cxn modelId="{DCA82AD0-70B1-43EC-A4B3-26FE0B974322}" type="presOf" srcId="{6D2FEC05-331F-4F7D-A2B4-A670DE1B32BD}" destId="{1987F203-6B7F-4BCA-99FF-AFF36C4EA8DF}" srcOrd="0" destOrd="1" presId="urn:microsoft.com/office/officeart/2005/8/layout/list1"/>
    <dgm:cxn modelId="{844C45E0-A8CA-4D96-90A0-33AF53CE9B77}" type="presOf" srcId="{8F77A758-D420-40BF-BEEC-67DE993D931E}" destId="{C6204FD6-5BAF-443B-ABA4-614FD359B7F1}" srcOrd="0" destOrd="0" presId="urn:microsoft.com/office/officeart/2005/8/layout/list1"/>
    <dgm:cxn modelId="{C53833F7-3DB4-4F12-872C-82A18B225879}" srcId="{514AD435-3E94-449E-9AC9-CA8A7E4190C0}" destId="{8D8746B0-FA90-4F88-AE47-64D0BAFC1840}" srcOrd="2" destOrd="0" parTransId="{31886BEF-C558-473D-8E2B-79670A7B94E0}" sibTransId="{8AE82CF3-6906-453E-B36B-027CB919B512}"/>
    <dgm:cxn modelId="{6DB50E0B-5DED-4964-82C5-D7F7E8F99A63}" type="presParOf" srcId="{45C1127C-F202-4DE1-ABEA-D1ED8650F1F4}" destId="{9A117F72-D8F2-4243-AC5C-16E94CFE7ED6}" srcOrd="0" destOrd="0" presId="urn:microsoft.com/office/officeart/2005/8/layout/list1"/>
    <dgm:cxn modelId="{709742A7-CAFF-4F20-9E6F-780E8AC6C737}" type="presParOf" srcId="{9A117F72-D8F2-4243-AC5C-16E94CFE7ED6}" destId="{36416E43-EB29-49BA-BE4D-775DA71CE200}" srcOrd="0" destOrd="0" presId="urn:microsoft.com/office/officeart/2005/8/layout/list1"/>
    <dgm:cxn modelId="{ABB81071-CFB8-4C81-B30C-0958B8DECB0B}" type="presParOf" srcId="{9A117F72-D8F2-4243-AC5C-16E94CFE7ED6}" destId="{39D620E1-24DD-4B31-9A6C-AE6F803C7E93}" srcOrd="1" destOrd="0" presId="urn:microsoft.com/office/officeart/2005/8/layout/list1"/>
    <dgm:cxn modelId="{B793A653-6A2B-42D3-A6D9-5415CB3DC333}" type="presParOf" srcId="{45C1127C-F202-4DE1-ABEA-D1ED8650F1F4}" destId="{F2F90A28-EC39-4A62-B976-14CC1064798F}" srcOrd="1" destOrd="0" presId="urn:microsoft.com/office/officeart/2005/8/layout/list1"/>
    <dgm:cxn modelId="{C87F2C5F-91A8-49BA-A8E1-D46D37FDBC54}" type="presParOf" srcId="{45C1127C-F202-4DE1-ABEA-D1ED8650F1F4}" destId="{343BCCDD-C5C9-4E78-A5EC-E4415448CB60}" srcOrd="2" destOrd="0" presId="urn:microsoft.com/office/officeart/2005/8/layout/list1"/>
    <dgm:cxn modelId="{CCBF92BE-C48E-484E-89E4-C516B3F9CC55}" type="presParOf" srcId="{45C1127C-F202-4DE1-ABEA-D1ED8650F1F4}" destId="{983BA416-2B75-403A-B513-8D2953C89AF9}" srcOrd="3" destOrd="0" presId="urn:microsoft.com/office/officeart/2005/8/layout/list1"/>
    <dgm:cxn modelId="{A9F81920-354A-49FE-9C9B-74F5F209A1F0}" type="presParOf" srcId="{45C1127C-F202-4DE1-ABEA-D1ED8650F1F4}" destId="{D1646AD9-09C3-4927-93AE-C86516C6BFBF}" srcOrd="4" destOrd="0" presId="urn:microsoft.com/office/officeart/2005/8/layout/list1"/>
    <dgm:cxn modelId="{405244A6-EDFF-4BEB-A524-96FF3D4F0000}" type="presParOf" srcId="{D1646AD9-09C3-4927-93AE-C86516C6BFBF}" destId="{C6204FD6-5BAF-443B-ABA4-614FD359B7F1}" srcOrd="0" destOrd="0" presId="urn:microsoft.com/office/officeart/2005/8/layout/list1"/>
    <dgm:cxn modelId="{425F76F9-568E-443A-AAC8-D9F1397EE577}" type="presParOf" srcId="{D1646AD9-09C3-4927-93AE-C86516C6BFBF}" destId="{4AD60715-08FD-44BA-997E-A48F2E18DC9D}" srcOrd="1" destOrd="0" presId="urn:microsoft.com/office/officeart/2005/8/layout/list1"/>
    <dgm:cxn modelId="{006E271B-5483-4459-B7C9-C1674F499CE0}" type="presParOf" srcId="{45C1127C-F202-4DE1-ABEA-D1ED8650F1F4}" destId="{A123AB93-AF46-492A-B419-5884844734CB}" srcOrd="5" destOrd="0" presId="urn:microsoft.com/office/officeart/2005/8/layout/list1"/>
    <dgm:cxn modelId="{F3780682-946A-4D94-9899-3BCCA712CE7F}" type="presParOf" srcId="{45C1127C-F202-4DE1-ABEA-D1ED8650F1F4}" destId="{1987F203-6B7F-4BCA-99FF-AFF36C4EA8D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BCCDD-C5C9-4E78-A5EC-E4415448CB60}">
      <dsp:nvSpPr>
        <dsp:cNvPr id="0" name=""/>
        <dsp:cNvSpPr/>
      </dsp:nvSpPr>
      <dsp:spPr>
        <a:xfrm>
          <a:off x="0" y="544314"/>
          <a:ext cx="852963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995" tIns="416560" rIns="66199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Führungskräfte in KMU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Beratende intermediärer Organisationen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Betriebsräte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544314"/>
        <a:ext cx="8529638" cy="1512000"/>
      </dsp:txXfrm>
    </dsp:sp>
    <dsp:sp modelId="{39D620E1-24DD-4B31-9A6C-AE6F803C7E93}">
      <dsp:nvSpPr>
        <dsp:cNvPr id="0" name=""/>
        <dsp:cNvSpPr/>
      </dsp:nvSpPr>
      <dsp:spPr>
        <a:xfrm>
          <a:off x="447503" y="259614"/>
          <a:ext cx="597074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680" tIns="0" rIns="2256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Zielgruppenspezifische Ansprache und Aufbereitung</a:t>
          </a:r>
          <a:endParaRPr lang="en-US" sz="2000" kern="1200" dirty="0"/>
        </a:p>
      </dsp:txBody>
      <dsp:txXfrm>
        <a:off x="476324" y="288435"/>
        <a:ext cx="5913104" cy="532758"/>
      </dsp:txXfrm>
    </dsp:sp>
    <dsp:sp modelId="{1987F203-6B7F-4BCA-99FF-AFF36C4EA8DF}">
      <dsp:nvSpPr>
        <dsp:cNvPr id="0" name=""/>
        <dsp:cNvSpPr/>
      </dsp:nvSpPr>
      <dsp:spPr>
        <a:xfrm>
          <a:off x="0" y="2648693"/>
          <a:ext cx="8529638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995" tIns="416560" rIns="661995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Niedrigschwellige Aufbereitung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„Sprache“ und Kontext der jeweiligen Zielgruppe </a:t>
          </a:r>
          <a:endParaRPr lang="en-US" sz="2000" kern="1200" dirty="0">
            <a:solidFill>
              <a:schemeClr val="accent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000" b="0" kern="1200" dirty="0">
              <a:solidFill>
                <a:schemeClr val="accent1"/>
              </a:solidFill>
            </a:rPr>
            <a:t>Unterschiedliche Relevanz bei verschiedenen Themen</a:t>
          </a:r>
          <a:endParaRPr lang="en-US" sz="2000" kern="1200" dirty="0">
            <a:solidFill>
              <a:schemeClr val="accent1"/>
            </a:solidFill>
          </a:endParaRPr>
        </a:p>
      </dsp:txBody>
      <dsp:txXfrm>
        <a:off x="0" y="2648693"/>
        <a:ext cx="8529638" cy="1512000"/>
      </dsp:txXfrm>
    </dsp:sp>
    <dsp:sp modelId="{4AD60715-08FD-44BA-997E-A48F2E18DC9D}">
      <dsp:nvSpPr>
        <dsp:cNvPr id="0" name=""/>
        <dsp:cNvSpPr/>
      </dsp:nvSpPr>
      <dsp:spPr>
        <a:xfrm>
          <a:off x="426481" y="2353493"/>
          <a:ext cx="5970746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680" tIns="0" rIns="22568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Allen Zielgruppen gerecht werden</a:t>
          </a:r>
          <a:endParaRPr lang="en-US" sz="2000" kern="1200" dirty="0"/>
        </a:p>
      </dsp:txBody>
      <dsp:txXfrm>
        <a:off x="455302" y="2382314"/>
        <a:ext cx="5913104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1578C853-7421-4796-AF8E-8D8A6A9FDD50}" type="datetimeFigureOut">
              <a:rPr lang="de-DE"/>
              <a:pPr/>
              <a:t>08.05.2024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F0BCFDDC-6C93-411C-9254-C427298B2B9D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207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3EC5EBBA-EC9E-4C26-B8BC-6354AA49B4CE}" type="datetimeFigureOut">
              <a:rPr lang="de-DE"/>
              <a:pPr/>
              <a:t>08.05.2024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024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5563" tIns="47782" rIns="95563" bIns="477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wrap="square" lIns="95563" tIns="47782" rIns="95563" bIns="477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300" b="0">
                <a:solidFill>
                  <a:schemeClr val="tx1"/>
                </a:solidFill>
                <a:latin typeface="Calibri" charset="0"/>
              </a:defRPr>
            </a:lvl1pPr>
          </a:lstStyle>
          <a:p>
            <a:fld id="{D608DC71-75D4-4728-8AB5-359D3544108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70390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760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431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692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34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160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7339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9502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08DC71-75D4-4728-8AB5-359D3544108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425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48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66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44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 dirty="0"/>
              <a:t>Mastertextformat bearbeiten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5652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1047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01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20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331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4" y="104318"/>
            <a:ext cx="2522848" cy="8228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53" y="230053"/>
            <a:ext cx="1904733" cy="57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41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184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33173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804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46493" y="8943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 dirty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/>
          <a:lstStyle/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9" name="Grafik 8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6CEF086D-F48F-D532-1CBE-FF67DACA41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52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45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9334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22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bg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89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0" y="2286000"/>
            <a:ext cx="9144000" cy="1143000"/>
          </a:xfrm>
          <a:solidFill>
            <a:schemeClr val="bg1"/>
          </a:solidFill>
        </p:spPr>
        <p:txBody>
          <a:bodyPr lIns="540000" rIns="540000" anchor="ctr"/>
          <a:lstStyle>
            <a:lvl1pPr>
              <a:defRPr sz="28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/>
          </p:nvPr>
        </p:nvSpPr>
        <p:spPr bwMode="auto">
          <a:xfrm>
            <a:off x="317500" y="1484313"/>
            <a:ext cx="8529637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noProof="0"/>
              <a:t>Textmasterformat bearbeiten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 bwMode="auto">
          <a:xfrm>
            <a:off x="184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9A52707A-6A27-CC8D-B852-3089613EA0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6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317500" y="1484313"/>
            <a:ext cx="8529638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800"/>
            </a:lvl1pPr>
            <a:lvl2pPr marL="40005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2pPr>
            <a:lvl3pPr marL="762000" indent="-219075">
              <a:buClr>
                <a:schemeClr val="accent2"/>
              </a:buClr>
              <a:buSzPct val="90000"/>
              <a:buFont typeface="Wingdings 3" pitchFamily="18" charset="2"/>
              <a:buChar char=""/>
              <a:tabLst>
                <a:tab pos="990600" algn="l"/>
              </a:tabLst>
              <a:defRPr/>
            </a:lvl3pPr>
            <a:lvl4pPr marL="112395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4pPr>
            <a:lvl5pPr marL="1485900" indent="-228600">
              <a:buClr>
                <a:schemeClr val="accent2"/>
              </a:buClr>
              <a:buSzPct val="90000"/>
              <a:buFont typeface="Wingdings 3" pitchFamily="18" charset="2"/>
              <a:buChar char="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0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  <a:endParaRPr lang="de-DE" dirty="0"/>
          </a:p>
        </p:txBody>
      </p:sp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329260AC-E521-4DDB-D76C-DBE54636C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6"/>
          <p:cNvSpPr txBox="1">
            <a:spLocks noChangeArrowheads="1"/>
          </p:cNvSpPr>
          <p:nvPr userDrawn="1"/>
        </p:nvSpPr>
        <p:spPr bwMode="auto">
          <a:xfrm>
            <a:off x="192088" y="6519863"/>
            <a:ext cx="1452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29051C3E-ECDB-4E19-8E60-EF504231173E}" type="slidenum">
              <a:rPr lang="de-DE" altLang="de-DE" smtClean="0">
                <a:solidFill>
                  <a:srgbClr val="E6E8E8"/>
                </a:solidFill>
              </a:rPr>
              <a:pPr eaLnBrk="1" hangingPunct="1">
                <a:spcBef>
                  <a:spcPct val="50000"/>
                </a:spcBef>
                <a:defRPr/>
              </a:pPr>
              <a:t>‹Nr.›</a:t>
            </a:fld>
            <a:endParaRPr lang="de-DE" altLang="de-DE">
              <a:solidFill>
                <a:srgbClr val="E6E8E8"/>
              </a:solidFill>
            </a:endParaRPr>
          </a:p>
        </p:txBody>
      </p:sp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A05E3577-B926-BF33-7E38-3270558D1B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F8159589-EEC8-0BC1-1968-9589C1C7E5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6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6" name="Rechteck 15"/>
          <p:cNvSpPr/>
          <p:nvPr userDrawn="1"/>
        </p:nvSpPr>
        <p:spPr>
          <a:xfrm>
            <a:off x="107950" y="104320"/>
            <a:ext cx="8924925" cy="6649360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29701" name="Titelplatzhalter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b"/>
          <a:lstStyle>
            <a:lvl1pPr>
              <a:defRPr sz="2800"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sp>
        <p:nvSpPr>
          <p:cNvPr id="29702" name="Textplatzhalter 2"/>
          <p:cNvSpPr>
            <a:spLocks noGrp="1"/>
          </p:cNvSpPr>
          <p:nvPr>
            <p:ph type="subTitle" idx="1"/>
          </p:nvPr>
        </p:nvSpPr>
        <p:spPr>
          <a:xfrm>
            <a:off x="685800" y="3429000"/>
            <a:ext cx="7772400" cy="1752600"/>
          </a:xfrm>
        </p:spPr>
        <p:txBody>
          <a:bodyPr/>
          <a:lstStyle>
            <a:lvl1pPr marL="0" indent="0">
              <a:defRPr sz="2000">
                <a:solidFill>
                  <a:schemeClr val="accent1"/>
                </a:solidFill>
                <a:latin typeface="Tahoma" charset="0"/>
              </a:defRPr>
            </a:lvl1pPr>
          </a:lstStyle>
          <a:p>
            <a:pPr lvl="0"/>
            <a:r>
              <a:rPr lang="de-DE" noProof="0" dirty="0"/>
              <a:t>Master-Untertitelformat bearbeiten</a:t>
            </a:r>
          </a:p>
        </p:txBody>
      </p:sp>
      <p:sp>
        <p:nvSpPr>
          <p:cNvPr id="19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 userDrawn="1"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E6844416-978D-1A8D-A626-7938D5EF9B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24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/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51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5" r:id="rId2"/>
    <p:sldLayoutId id="2147483867" r:id="rId3"/>
    <p:sldLayoutId id="2147483868" r:id="rId4"/>
    <p:sldLayoutId id="2147483864" r:id="rId5"/>
    <p:sldLayoutId id="2147483866" r:id="rId6"/>
    <p:sldLayoutId id="2147483891" r:id="rId7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/>
          </a:p>
        </p:txBody>
      </p:sp>
      <p:sp>
        <p:nvSpPr>
          <p:cNvPr id="1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8070663" y="6316960"/>
            <a:ext cx="762000" cy="424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000" b="0">
                <a:cs typeface="Tahoma" charset="0"/>
              </a:defRPr>
            </a:lvl1pPr>
          </a:lstStyle>
          <a:p>
            <a:fld id="{21ECFBFC-BFE7-4702-9F2A-8102170FB01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  <p:pic>
        <p:nvPicPr>
          <p:cNvPr id="2" name="Grafik 1" descr="Ein Bild, das Text, Schrift, Screenshot, Visitenkarte enthält.&#10;&#10;Automatisch generierte Beschreibung">
            <a:extLst>
              <a:ext uri="{FF2B5EF4-FFF2-40B4-BE49-F238E27FC236}">
                <a16:creationId xmlns:a16="http://schemas.microsoft.com/office/drawing/2014/main" id="{3CCE5324-AA12-1A89-61EC-CC8F308554EB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306636" y="5869480"/>
            <a:ext cx="2800150" cy="91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07950" y="104320"/>
            <a:ext cx="8924925" cy="115001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800" b="0">
              <a:solidFill>
                <a:srgbClr val="FFFFFF"/>
              </a:solidFill>
            </a:endParaRPr>
          </a:p>
        </p:txBody>
      </p:sp>
      <p:sp>
        <p:nvSpPr>
          <p:cNvPr id="1029" name="Titelplatzhalter 1"/>
          <p:cNvSpPr>
            <a:spLocks noGrp="1"/>
          </p:cNvSpPr>
          <p:nvPr>
            <p:ph type="title"/>
          </p:nvPr>
        </p:nvSpPr>
        <p:spPr bwMode="auto">
          <a:xfrm>
            <a:off x="311337" y="238682"/>
            <a:ext cx="647632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1030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11337" y="1474789"/>
            <a:ext cx="8535802" cy="461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Rechteck 11"/>
          <p:cNvSpPr/>
          <p:nvPr/>
        </p:nvSpPr>
        <p:spPr>
          <a:xfrm>
            <a:off x="72582" y="6316448"/>
            <a:ext cx="8960293" cy="437232"/>
          </a:xfrm>
          <a:prstGeom prst="rect">
            <a:avLst/>
          </a:prstGeom>
          <a:solidFill>
            <a:srgbClr val="E6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DE" sz="1000" b="0">
              <a:solidFill>
                <a:srgbClr val="FFFFFF"/>
              </a:solidFill>
            </a:endParaRPr>
          </a:p>
        </p:txBody>
      </p:sp>
      <p:sp>
        <p:nvSpPr>
          <p:cNvPr id="20" name="Gleichschenkliges Dreieck 19"/>
          <p:cNvSpPr/>
          <p:nvPr/>
        </p:nvSpPr>
        <p:spPr>
          <a:xfrm rot="5400000">
            <a:off x="-107148" y="6218241"/>
            <a:ext cx="728663" cy="631826"/>
          </a:xfrm>
          <a:prstGeom prst="triangle">
            <a:avLst/>
          </a:prstGeom>
          <a:solidFill>
            <a:srgbClr val="C83C5A"/>
          </a:solidFill>
          <a:ln w="85725" cmpd="sng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de-DE" sz="1800" b="0" dirty="0">
                <a:solidFill>
                  <a:srgbClr val="DE193A"/>
                </a:solidFill>
              </a:rPr>
              <a:t> 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7093263" y="318070"/>
            <a:ext cx="1545701" cy="778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7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5" r:id="rId7"/>
    <p:sldLayoutId id="2147483886" r:id="rId8"/>
    <p:sldLayoutId id="2147483887" r:id="rId9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accent1"/>
          </a:solidFill>
          <a:latin typeface="Tahoma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8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3pPr>
      <a:lvl4pPr marL="15621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4pPr>
      <a:lvl5pPr marL="1981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chemeClr val="accent1"/>
          </a:solidFill>
          <a:latin typeface="Tahom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-maf.d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-maf.de/such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m-maf.de/such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C5694E8-D6D2-53CC-EBC9-611DBD265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35" y="1358725"/>
            <a:ext cx="7751287" cy="2992558"/>
          </a:xfrm>
          <a:prstGeom prst="rect">
            <a:avLst/>
          </a:prstGeom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6A83E9F0-0914-7478-0637-BCF6D3656689}"/>
              </a:ext>
            </a:extLst>
          </p:cNvPr>
          <p:cNvSpPr txBox="1">
            <a:spLocks/>
          </p:cNvSpPr>
          <p:nvPr/>
        </p:nvSpPr>
        <p:spPr bwMode="auto">
          <a:xfrm>
            <a:off x="-497318" y="4466897"/>
            <a:ext cx="10183792" cy="1255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buFontTx/>
            </a:pPr>
            <a:r>
              <a:rPr lang="de-DE" sz="3600" dirty="0">
                <a:latin typeface="+mj-lt"/>
              </a:rPr>
              <a:t>Plattform Management – Arbeit – Forschung </a:t>
            </a:r>
          </a:p>
          <a:p>
            <a:pPr algn="ctr">
              <a:buFontTx/>
            </a:pPr>
            <a:r>
              <a:rPr lang="de-DE" sz="3600" dirty="0">
                <a:latin typeface="+mj-lt"/>
              </a:rPr>
              <a:t>(om-maf.de)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75E03B-3B75-1EEB-057F-827E05CBF7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935" y="1358725"/>
            <a:ext cx="7751287" cy="299255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54000"/>
                </a:schemeClr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2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B40A600-B7DC-F6B1-9AD6-81C3CF15A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554" y="3876578"/>
            <a:ext cx="1616456" cy="2284548"/>
          </a:xfrm>
          <a:prstGeom prst="rect">
            <a:avLst/>
          </a:prstGeom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Ausgangslage</a:t>
            </a:r>
            <a:endParaRPr lang="de-DE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9" y="1654814"/>
            <a:ext cx="3069582" cy="504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ym typeface="Wingdings" panose="05000000000000000000" pitchFamily="2" charset="2"/>
              </a:rPr>
              <a:t>Kein Mangel an Instrumenten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...anwendungsorientierte Ergebnisse und Produkte aus der Arbeitswissenschaft.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...Leitfäden, Checklisten, Praxisbeispiele etc. sind reichlich vorhanden.</a:t>
            </a:r>
            <a:br>
              <a:rPr lang="de-DE" sz="1600" dirty="0">
                <a:sym typeface="Wingdings" panose="05000000000000000000" pitchFamily="2" charset="2"/>
              </a:rPr>
            </a:b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>
                <a:sym typeface="Wingdings" panose="05000000000000000000" pitchFamily="2" charset="2"/>
              </a:rPr>
              <a:t>Der Engpass besteht in </a:t>
            </a:r>
            <a:br>
              <a:rPr lang="de-DE" sz="24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...tradierten Zugangswegen zu Forschungsergebnissen.</a:t>
            </a:r>
            <a:br>
              <a:rPr lang="de-DE" sz="1600" dirty="0">
                <a:sym typeface="Wingdings" panose="05000000000000000000" pitchFamily="2" charset="2"/>
              </a:rPr>
            </a:br>
            <a:r>
              <a:rPr lang="de-DE" sz="1600" dirty="0">
                <a:sym typeface="Wingdings" panose="05000000000000000000" pitchFamily="2" charset="2"/>
              </a:rPr>
              <a:t>...zielgerichtetem Auffinden passender Produkte.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>
              <a:sym typeface="Wingdings" panose="05000000000000000000" pitchFamily="2" charset="2"/>
            </a:endParaRPr>
          </a:p>
        </p:txBody>
      </p:sp>
      <p:pic>
        <p:nvPicPr>
          <p:cNvPr id="5" name="Grafik 4" descr="Ein Bild, das Text, Schrift, Screenshot, Grafikdesign enthält.&#10;&#10;Automatisch generierte Beschreibung">
            <a:extLst>
              <a:ext uri="{FF2B5EF4-FFF2-40B4-BE49-F238E27FC236}">
                <a16:creationId xmlns:a16="http://schemas.microsoft.com/office/drawing/2014/main" id="{E89CD6F4-2E0C-6C58-5F93-DD62F1E32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700" y="1502170"/>
            <a:ext cx="1787648" cy="227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6A01B44-69C9-1A81-F70E-5BC260D204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959" t="56030" r="68291" b="23599"/>
          <a:stretch/>
        </p:blipFill>
        <p:spPr>
          <a:xfrm>
            <a:off x="7303554" y="1513980"/>
            <a:ext cx="1659062" cy="2272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6B7AD2A-022B-BBC4-7C75-2C4AFDAEBD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001" t="50553" r="68243" b="27946"/>
          <a:stretch/>
        </p:blipFill>
        <p:spPr>
          <a:xfrm>
            <a:off x="3595787" y="1502170"/>
            <a:ext cx="1658398" cy="2284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1FD7934-7BF0-E6D7-C313-AE39CCD36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920" y="3876578"/>
            <a:ext cx="1545187" cy="22019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F54474-F5F9-788E-82F7-D9944E21C7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3043" y="3883962"/>
            <a:ext cx="1708306" cy="24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Ziele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834" y="1654814"/>
            <a:ext cx="4200042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Lücke zwischen Erkenntnissen und Produkten und betrieblicher Praxis bei Kleinst-, Klein- und mittleren Unternehmen schließen 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/>
          </a:p>
        </p:txBody>
      </p:sp>
      <p:pic>
        <p:nvPicPr>
          <p:cNvPr id="7" name="Grafik 6" descr="Ein Bild, das Person, Nagel, Finger, Im Haus enthält.&#10;&#10;Automatisch generierte Beschreibung">
            <a:extLst>
              <a:ext uri="{FF2B5EF4-FFF2-40B4-BE49-F238E27FC236}">
                <a16:creationId xmlns:a16="http://schemas.microsoft.com/office/drawing/2014/main" id="{E0B90FF0-967A-93D3-EE75-C7073C9FFD4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1363" y="1420545"/>
            <a:ext cx="4200043" cy="184381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79D149F-16F1-0C83-E1C8-BDEC185D3451}"/>
              </a:ext>
            </a:extLst>
          </p:cNvPr>
          <p:cNvSpPr txBox="1"/>
          <p:nvPr/>
        </p:nvSpPr>
        <p:spPr>
          <a:xfrm>
            <a:off x="245834" y="3559659"/>
            <a:ext cx="8292661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3C5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Transfer von Ergebnissen und Produkten der Arbeitsforschung in die Handlungsabläufe von KKU &amp; KMU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83C5A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Produkte und Ergebnisse aus Projekten langfristig zugänglich machen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1FB9504-4DED-B919-ADB8-EB4BE8D9A19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707283" y="3252249"/>
            <a:ext cx="160332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700" b="0" i="1" dirty="0">
                <a:latin typeface="+mn-lt"/>
              </a:rPr>
              <a:t>Foto: Jo </a:t>
            </a:r>
            <a:r>
              <a:rPr lang="de-DE" sz="700" b="0" i="1" dirty="0" err="1">
                <a:latin typeface="+mn-lt"/>
              </a:rPr>
              <a:t>Panuwat</a:t>
            </a:r>
            <a:r>
              <a:rPr lang="de-DE" sz="700" b="0" i="1" dirty="0">
                <a:latin typeface="+mn-lt"/>
              </a:rPr>
              <a:t> D / Shutterstock.com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CA3250F8-5986-F2AF-4EEF-4A8920C54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1363" y="1418898"/>
            <a:ext cx="4200042" cy="1845466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21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9414620-237A-C245-EC81-DD3F3D6AB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16875" y="6316960"/>
            <a:ext cx="762000" cy="424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1ECFBFC-BFE7-4702-9F2A-8102170FB01E}" type="slidenum">
              <a:rPr lang="de-DE" smtClean="0"/>
              <a:pPr>
                <a:spcAft>
                  <a:spcPts val="600"/>
                </a:spcAft>
              </a:pPr>
              <a:t>4</a:t>
            </a:fld>
            <a:endParaRPr lang="de-DE"/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337" y="238682"/>
            <a:ext cx="7559955" cy="881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de-DE" sz="3600" b="1" kern="1200" dirty="0">
                <a:latin typeface="Tahoma"/>
                <a:ea typeface="ＭＳ Ｐゴシック" charset="0"/>
                <a:cs typeface="ＭＳ Ｐゴシック" charset="0"/>
              </a:rPr>
              <a:t>Umsetzung</a:t>
            </a:r>
          </a:p>
        </p:txBody>
      </p:sp>
      <p:graphicFrame>
        <p:nvGraphicFramePr>
          <p:cNvPr id="5" name="Titel 1">
            <a:extLst>
              <a:ext uri="{FF2B5EF4-FFF2-40B4-BE49-F238E27FC236}">
                <a16:creationId xmlns:a16="http://schemas.microsoft.com/office/drawing/2014/main" id="{C29CC87E-3D15-6588-005E-8C2C2E252D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3548008"/>
              </p:ext>
            </p:extLst>
          </p:nvPr>
        </p:nvGraphicFramePr>
        <p:xfrm>
          <a:off x="317500" y="1484313"/>
          <a:ext cx="8529638" cy="4598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476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Nutzen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344" y="1511752"/>
            <a:ext cx="8289734" cy="445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C83C5A"/>
              </a:buClr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Übersichtlicher Zugang zu Ergebnissen </a:t>
            </a:r>
          </a:p>
          <a:p>
            <a:pPr algn="l">
              <a:buClr>
                <a:srgbClr val="C83C5A"/>
              </a:buClr>
            </a:pPr>
            <a:r>
              <a:rPr lang="de-DE" sz="2400" dirty="0"/>
              <a:t>     der Arbeitsforschung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Gegliedert nach Zielgruppen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Erweiterte Suchfunktion: </a:t>
            </a:r>
          </a:p>
          <a:p>
            <a:pPr algn="l">
              <a:buClr>
                <a:srgbClr val="C83C5A"/>
              </a:buClr>
            </a:pPr>
            <a:r>
              <a:rPr lang="de-DE" sz="2400" dirty="0"/>
              <a:t>     Art des Inhalts, Thema, Zielgruppe, …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endParaRPr lang="de-DE" sz="2400" dirty="0"/>
          </a:p>
          <a:p>
            <a:pPr>
              <a:buClr>
                <a:srgbClr val="C83C5A"/>
              </a:buClr>
            </a:pPr>
            <a:r>
              <a:rPr lang="de-DE" sz="2400" b="1" dirty="0">
                <a:hlinkClick r:id="rId3"/>
              </a:rPr>
              <a:t>www.om-maf.de</a:t>
            </a:r>
            <a:endParaRPr lang="de-DE" sz="2400" b="1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34DC08D-7423-9034-A758-68A56651F1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158" y="1511752"/>
            <a:ext cx="3229303" cy="3229303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132E1F0-47A9-D6AB-37E0-4F3FA1B2B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9158" y="1511752"/>
            <a:ext cx="3229303" cy="3229302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9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  <a:alpha val="0"/>
                </a:schemeClr>
              </a:gs>
              <a:gs pos="98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CEB427-401F-C6B9-81E1-C5636381DA0B}"/>
              </a:ext>
            </a:extLst>
          </p:cNvPr>
          <p:cNvSpPr txBox="1"/>
          <p:nvPr/>
        </p:nvSpPr>
        <p:spPr>
          <a:xfrm>
            <a:off x="5665076" y="4699014"/>
            <a:ext cx="462455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de-DE" sz="800" b="0" i="1" dirty="0">
                <a:latin typeface="+mn-lt"/>
              </a:rPr>
              <a:t>Foto: </a:t>
            </a:r>
            <a:r>
              <a:rPr lang="de-DE" sz="800" b="0" i="1" dirty="0">
                <a:latin typeface="+mn-lt"/>
                <a:hlinkClick r:id="rId3"/>
              </a:rPr>
              <a:t>www.om-maf.de</a:t>
            </a:r>
            <a:r>
              <a:rPr lang="de-DE" sz="800" b="0" i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37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Beispiele zur Suchfunktion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9" y="1511752"/>
            <a:ext cx="8289734" cy="2234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C83C5A"/>
              </a:buClr>
            </a:pPr>
            <a:r>
              <a:rPr lang="de-DE" sz="2400" dirty="0"/>
              <a:t>Suche über </a:t>
            </a:r>
            <a:r>
              <a:rPr lang="de-DE" sz="2400" dirty="0">
                <a:hlinkClick r:id="rId3"/>
              </a:rPr>
              <a:t>https://www.om-maf.de/suche</a:t>
            </a:r>
            <a:endParaRPr lang="de-DE" sz="2400" dirty="0"/>
          </a:p>
          <a:p>
            <a:pPr algn="l">
              <a:buClr>
                <a:srgbClr val="C83C5A"/>
              </a:buClr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Thema: Digitalisierung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Art des Inhalts: Check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Zielgruppe: Beratende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324607D-B3FE-2084-0F0A-93705E656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2128" y="2013966"/>
            <a:ext cx="4047987" cy="39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18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02636498-9AB0-8E2C-D6F0-7A703E54E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6" y="354739"/>
            <a:ext cx="7037383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accent1"/>
                </a:solidFill>
                <a:latin typeface="Tahom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accent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3600" dirty="0">
                <a:solidFill>
                  <a:schemeClr val="accent1"/>
                </a:solidFill>
                <a:latin typeface="+mj-lt"/>
              </a:rPr>
              <a:t>Beispiele zur Suchfunktion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654A569-4C37-D6DB-571F-F5B14931D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999" y="1511752"/>
            <a:ext cx="8289734" cy="3342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0">
                <a:solidFill>
                  <a:schemeClr val="accent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buClr>
                <a:srgbClr val="C83C5A"/>
              </a:buClr>
            </a:pPr>
            <a:r>
              <a:rPr lang="de-DE" sz="2400" dirty="0"/>
              <a:t>Suche über </a:t>
            </a:r>
            <a:r>
              <a:rPr lang="de-DE" sz="2400" dirty="0">
                <a:hlinkClick r:id="rId3"/>
              </a:rPr>
              <a:t>https://www.om-maf.de/suche</a:t>
            </a:r>
            <a:endParaRPr lang="de-DE" sz="2400" dirty="0"/>
          </a:p>
          <a:p>
            <a:pPr algn="l">
              <a:buClr>
                <a:srgbClr val="C83C5A"/>
              </a:buClr>
            </a:pPr>
            <a:endParaRPr lang="de-DE" sz="2400" dirty="0"/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Thema: Regionale </a:t>
            </a:r>
            <a:br>
              <a:rPr lang="de-DE" sz="2400" dirty="0"/>
            </a:br>
            <a:r>
              <a:rPr lang="de-DE" sz="2400" dirty="0"/>
              <a:t>Kompetenzzentren </a:t>
            </a:r>
            <a:br>
              <a:rPr lang="de-DE" sz="2400" dirty="0"/>
            </a:br>
            <a:r>
              <a:rPr lang="de-DE" sz="2400" dirty="0"/>
              <a:t>der Arbeitsforschung</a:t>
            </a: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Art des Inhalts: </a:t>
            </a:r>
            <a:br>
              <a:rPr lang="de-DE" sz="2400" dirty="0"/>
            </a:br>
            <a:r>
              <a:rPr lang="de-DE" sz="2400" dirty="0"/>
              <a:t>Software-Tools</a:t>
            </a:r>
            <a:endParaRPr lang="de-DE" sz="2400" dirty="0">
              <a:sym typeface="Wingdings" panose="05000000000000000000" pitchFamily="2" charset="2"/>
            </a:endParaRPr>
          </a:p>
          <a:p>
            <a:pPr marL="342900" indent="-342900" algn="l">
              <a:buClr>
                <a:srgbClr val="C83C5A"/>
              </a:buClr>
              <a:buFont typeface="Wingdings" panose="05000000000000000000" pitchFamily="2" charset="2"/>
              <a:buChar char="Ø"/>
            </a:pPr>
            <a:r>
              <a:rPr lang="de-DE" sz="2400" dirty="0"/>
              <a:t>Zielgruppe: Beratende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ECCFD9-D5A3-AC23-2B0B-BCDE13B2D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2648" y="2084832"/>
            <a:ext cx="4951086" cy="366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3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AB3B91ED-B731-4DD6-3372-A0BCEC59E2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182" y="1463743"/>
            <a:ext cx="6412080" cy="3606795"/>
          </a:xfrm>
          <a:prstGeom prst="rect">
            <a:avLst/>
          </a:prstGeom>
        </p:spPr>
      </p:pic>
      <p:sp>
        <p:nvSpPr>
          <p:cNvPr id="16" name="Text Box 17">
            <a:extLst>
              <a:ext uri="{FF2B5EF4-FFF2-40B4-BE49-F238E27FC236}">
                <a16:creationId xmlns:a16="http://schemas.microsoft.com/office/drawing/2014/main" id="{40C6CC28-1526-35D0-56A6-7A27CAE6B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139" y="5210112"/>
            <a:ext cx="88751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ClrTx/>
              <a:buFontTx/>
              <a:buNone/>
            </a:pPr>
            <a:r>
              <a:rPr lang="de-DE" altLang="de-DE" sz="2800" b="0" dirty="0">
                <a:solidFill>
                  <a:schemeClr val="accent1"/>
                </a:solidFill>
                <a:latin typeface="+mj-lt"/>
                <a:ea typeface="ＭＳ Ｐゴシック" charset="0"/>
              </a:rPr>
              <a:t>Vielen</a:t>
            </a:r>
            <a:r>
              <a:rPr lang="de-DE" altLang="de-DE" sz="2800" b="0" dirty="0">
                <a:solidFill>
                  <a:srgbClr val="6E8296">
                    <a:lumMod val="75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b="0" dirty="0">
                <a:solidFill>
                  <a:schemeClr val="accent1"/>
                </a:solidFill>
                <a:latin typeface="+mj-lt"/>
                <a:ea typeface="ＭＳ Ｐゴシック" charset="0"/>
              </a:rPr>
              <a:t>Dank</a:t>
            </a:r>
            <a:r>
              <a:rPr lang="de-DE" altLang="de-DE" sz="2800" b="0" dirty="0">
                <a:solidFill>
                  <a:srgbClr val="6E8296">
                    <a:lumMod val="75000"/>
                  </a:srgb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altLang="de-DE" sz="2800" b="0" dirty="0">
                <a:solidFill>
                  <a:schemeClr val="accent1"/>
                </a:solidFill>
                <a:latin typeface="+mj-lt"/>
                <a:ea typeface="ＭＳ Ｐゴシック" charset="0"/>
              </a:rPr>
              <a:t>für die Aufmerksamkeit!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1B2235B-2350-7D0C-34E5-0D5035263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791" y="1476502"/>
            <a:ext cx="6419264" cy="3594036"/>
          </a:xfrm>
          <a:prstGeom prst="rect">
            <a:avLst/>
          </a:prstGeom>
          <a:gradFill flip="none" rotWithShape="1">
            <a:gsLst>
              <a:gs pos="12000">
                <a:schemeClr val="tx1">
                  <a:shade val="30000"/>
                  <a:satMod val="115000"/>
                  <a:tint val="66000"/>
                  <a:satMod val="160000"/>
                  <a:alpha val="0"/>
                  <a:lumMod val="27000"/>
                </a:schemeClr>
              </a:gs>
              <a:gs pos="73000">
                <a:schemeClr val="tx1">
                  <a:shade val="30000"/>
                  <a:satMod val="115000"/>
                  <a:tint val="44500"/>
                  <a:satMod val="160000"/>
                  <a:lumMod val="60000"/>
                  <a:lumOff val="40000"/>
                </a:schemeClr>
              </a:gs>
              <a:gs pos="100000">
                <a:schemeClr val="tx1">
                  <a:shade val="30000"/>
                  <a:satMod val="115000"/>
                  <a:tint val="23500"/>
                  <a:satMod val="160000"/>
                </a:schemeClr>
              </a:gs>
            </a:gsLst>
            <a:lin ang="6000000" scaled="0"/>
            <a:tileRect/>
          </a:gradFill>
          <a:ln>
            <a:noFill/>
          </a:ln>
          <a:effectLst/>
        </p:spPr>
        <p:txBody>
          <a:bodyPr wrap="none" anchor="ctr"/>
          <a:lstStyle>
            <a:lvl1pPr eaLnBrk="0" hangingPunct="0">
              <a:lnSpc>
                <a:spcPts val="2800"/>
              </a:lnSpc>
              <a:buClr>
                <a:srgbClr val="8BA4D5"/>
              </a:buClr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ts val="22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ts val="1525"/>
              </a:lnSpc>
              <a:spcBef>
                <a:spcPct val="20000"/>
              </a:spcBef>
              <a:buChar char="•"/>
              <a:defRPr sz="11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ts val="1525"/>
              </a:lnSpc>
              <a:spcBef>
                <a:spcPct val="20000"/>
              </a:spcBef>
              <a:defRPr sz="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ClrTx/>
              <a:buFontTx/>
              <a:buNone/>
            </a:pPr>
            <a:endParaRPr lang="de-DE" altLang="de-DE" sz="1800"/>
          </a:p>
        </p:txBody>
      </p:sp>
    </p:spTree>
    <p:extLst>
      <p:ext uri="{BB962C8B-B14F-4D97-AF65-F5344CB8AC3E}">
        <p14:creationId xmlns:p14="http://schemas.microsoft.com/office/powerpoint/2010/main" val="106779796"/>
      </p:ext>
    </p:extLst>
  </p:cSld>
  <p:clrMapOvr>
    <a:masterClrMapping/>
  </p:clrMapOvr>
</p:sld>
</file>

<file path=ppt/theme/theme1.xml><?xml version="1.0" encoding="utf-8"?>
<a:theme xmlns:a="http://schemas.openxmlformats.org/drawingml/2006/main" name="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Text 1-spaltig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MAS INQA_Präsentation Master">
  <a:themeElements>
    <a:clrScheme name="INQA Farben">
      <a:dk1>
        <a:srgbClr val="E6E8E8"/>
      </a:dk1>
      <a:lt1>
        <a:srgbClr val="FFFFFF"/>
      </a:lt1>
      <a:dk2>
        <a:srgbClr val="FFFFFF"/>
      </a:dk2>
      <a:lt2>
        <a:srgbClr val="FFFFFF"/>
      </a:lt2>
      <a:accent1>
        <a:srgbClr val="6E8296"/>
      </a:accent1>
      <a:accent2>
        <a:srgbClr val="C83C5A"/>
      </a:accent2>
      <a:accent3>
        <a:srgbClr val="D28228"/>
      </a:accent3>
      <a:accent4>
        <a:srgbClr val="3CA046"/>
      </a:accent4>
      <a:accent5>
        <a:srgbClr val="6E0A73"/>
      </a:accent5>
      <a:accent6>
        <a:srgbClr val="2382BE"/>
      </a:accent6>
      <a:hlink>
        <a:srgbClr val="C83C5A"/>
      </a:hlink>
      <a:folHlink>
        <a:srgbClr val="6E82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BMAS INQA_Präsentation Master</Template>
  <TotalTime>0</TotalTime>
  <Words>244</Words>
  <Application>Microsoft Office PowerPoint</Application>
  <PresentationFormat>Bildschirmpräsentation (4:3)</PresentationFormat>
  <Paragraphs>53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Calibri</vt:lpstr>
      <vt:lpstr>Tahoma</vt:lpstr>
      <vt:lpstr>Wingdings</vt:lpstr>
      <vt:lpstr>Wingdings 3</vt:lpstr>
      <vt:lpstr>BMAS INQA_Präsentation Master</vt:lpstr>
      <vt:lpstr>4_Text 1-spaltig</vt:lpstr>
      <vt:lpstr>1_BMAS INQA_Präsentation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IFOK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Titel: Variante I</dc:title>
  <dc:creator>Betina Psyk</dc:creator>
  <cp:lastModifiedBy>Katja-Tabea GOSCHIN</cp:lastModifiedBy>
  <cp:revision>634</cp:revision>
  <cp:lastPrinted>2018-12-10T16:02:48Z</cp:lastPrinted>
  <dcterms:created xsi:type="dcterms:W3CDTF">2012-03-12T11:36:41Z</dcterms:created>
  <dcterms:modified xsi:type="dcterms:W3CDTF">2024-05-08T13:50:24Z</dcterms:modified>
</cp:coreProperties>
</file>